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0"/>
  </p:notesMasterIdLst>
  <p:sldIdLst>
    <p:sldId id="257" r:id="rId2"/>
    <p:sldId id="433" r:id="rId3"/>
    <p:sldId id="349" r:id="rId4"/>
    <p:sldId id="381" r:id="rId5"/>
    <p:sldId id="358" r:id="rId6"/>
    <p:sldId id="434" r:id="rId7"/>
    <p:sldId id="329" r:id="rId8"/>
    <p:sldId id="383" r:id="rId9"/>
    <p:sldId id="382" r:id="rId10"/>
    <p:sldId id="350" r:id="rId11"/>
    <p:sldId id="435" r:id="rId12"/>
    <p:sldId id="298" r:id="rId13"/>
    <p:sldId id="395" r:id="rId14"/>
    <p:sldId id="402" r:id="rId15"/>
    <p:sldId id="436" r:id="rId16"/>
    <p:sldId id="396" r:id="rId17"/>
    <p:sldId id="398" r:id="rId18"/>
    <p:sldId id="405" r:id="rId19"/>
    <p:sldId id="407" r:id="rId20"/>
    <p:sldId id="408" r:id="rId21"/>
    <p:sldId id="409" r:id="rId22"/>
    <p:sldId id="410" r:id="rId23"/>
    <p:sldId id="424" r:id="rId24"/>
    <p:sldId id="423" r:id="rId25"/>
    <p:sldId id="411" r:id="rId26"/>
    <p:sldId id="412" r:id="rId27"/>
    <p:sldId id="426" r:id="rId28"/>
    <p:sldId id="431" r:id="rId29"/>
    <p:sldId id="425" r:id="rId30"/>
    <p:sldId id="432" r:id="rId31"/>
    <p:sldId id="430" r:id="rId32"/>
    <p:sldId id="427" r:id="rId33"/>
    <p:sldId id="428" r:id="rId34"/>
    <p:sldId id="429" r:id="rId35"/>
    <p:sldId id="400" r:id="rId36"/>
    <p:sldId id="415" r:id="rId37"/>
    <p:sldId id="416" r:id="rId38"/>
    <p:sldId id="403" r:id="rId39"/>
    <p:sldId id="422" r:id="rId40"/>
    <p:sldId id="417" r:id="rId41"/>
    <p:sldId id="418" r:id="rId42"/>
    <p:sldId id="419" r:id="rId43"/>
    <p:sldId id="420" r:id="rId44"/>
    <p:sldId id="421" r:id="rId45"/>
    <p:sldId id="437" r:id="rId46"/>
    <p:sldId id="397" r:id="rId47"/>
    <p:sldId id="401" r:id="rId48"/>
    <p:sldId id="286"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2"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A7116"/>
    <a:srgbClr val="FF9933"/>
    <a:srgbClr val="FFFFFF"/>
    <a:srgbClr val="F7800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93823" autoAdjust="0"/>
  </p:normalViewPr>
  <p:slideViewPr>
    <p:cSldViewPr>
      <p:cViewPr>
        <p:scale>
          <a:sx n="100" d="100"/>
          <a:sy n="100" d="100"/>
        </p:scale>
        <p:origin x="1692" y="174"/>
      </p:cViewPr>
      <p:guideLst>
        <p:guide orient="horz" pos="981"/>
        <p:guide pos="20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a:t>
          </a:r>
          <a:r>
            <a:rPr lang="zh-CN" altLang="en-US" sz="1800" b="0" dirty="0" smtClean="0">
              <a:solidFill>
                <a:schemeClr val="tx1"/>
              </a:solidFill>
            </a:rPr>
            <a:t>系统框架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a:t>
          </a:r>
          <a:r>
            <a:rPr lang="zh-CN" altLang="en-US" sz="1800" b="0" dirty="0" smtClean="0">
              <a:solidFill>
                <a:schemeClr val="tx1"/>
              </a:solidFill>
            </a:rPr>
            <a:t>碳循环开放式数据和模型组件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a:t>
          </a:r>
          <a:r>
            <a:rPr lang="zh-CN" altLang="en-US" sz="1800" b="0" dirty="0" smtClean="0">
              <a:solidFill>
                <a:schemeClr val="tx1"/>
              </a:solidFill>
            </a:rPr>
            <a:t>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FC0CF037-30E2-4793-8D7B-6975E8CE371F}">
      <dgm:prSet phldrT="[文本]" custT="1"/>
      <dgm:spPr/>
      <dgm:t>
        <a:bodyPr/>
        <a:lstStyle/>
        <a:p>
          <a:r>
            <a:rPr lang="zh-CN" altLang="en-US" sz="1800" b="0" dirty="0" smtClean="0">
              <a:solidFill>
                <a:schemeClr val="tx1"/>
              </a:solidFill>
            </a:rPr>
            <a:t>原型系统和实验验证</a:t>
          </a:r>
          <a:endParaRPr lang="zh-CN" altLang="en-US" sz="1800" b="0" dirty="0">
            <a:solidFill>
              <a:schemeClr val="tx1"/>
            </a:solidFill>
          </a:endParaRPr>
        </a:p>
      </dgm:t>
    </dgm:pt>
    <dgm:pt modelId="{DC7E1250-A806-4035-89D6-76E77CD31065}" type="parTrans" cxnId="{8350FA74-F1BB-4548-99BD-F75E6A98CF35}">
      <dgm:prSet/>
      <dgm:spPr/>
      <dgm:t>
        <a:bodyPr/>
        <a:lstStyle/>
        <a:p>
          <a:endParaRPr lang="zh-CN" altLang="en-US" sz="1400"/>
        </a:p>
      </dgm:t>
    </dgm:pt>
    <dgm:pt modelId="{526AA2B2-AC10-45A7-B5DE-42E087FEB82B}" type="sibTrans" cxnId="{8350FA74-F1BB-4548-99BD-F75E6A98CF35}">
      <dgm:prSet/>
      <dgm:spPr/>
      <dgm:t>
        <a:bodyPr/>
        <a:lstStyle/>
        <a:p>
          <a:endParaRPr lang="zh-CN" altLang="en-US" sz="1400"/>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4"/>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4"/>
      <dgm:spPr/>
      <dgm:t>
        <a:bodyPr/>
        <a:lstStyle/>
        <a:p>
          <a:endParaRPr lang="zh-CN" altLang="en-US"/>
        </a:p>
      </dgm:t>
    </dgm:pt>
    <dgm:pt modelId="{FCFBA8EB-711E-4F1D-BC36-7079327117EF}" type="pres">
      <dgm:prSet presAssocID="{38D1BAFE-4569-4F97-9F33-39E259B95E6E}" presName="dstNode" presStyleLbl="node1" presStyleIdx="0" presStyleCnt="4"/>
      <dgm:spPr/>
      <dgm:t>
        <a:bodyPr/>
        <a:lstStyle/>
        <a:p>
          <a:endParaRPr lang="zh-CN" altLang="en-US"/>
        </a:p>
      </dgm:t>
    </dgm:pt>
    <dgm:pt modelId="{AFC976D7-9440-4345-B0CF-A8AB95496C78}" type="pres">
      <dgm:prSet presAssocID="{93B3644D-9165-49DB-A12E-70D0E35CC7D6}" presName="text_1" presStyleLbl="node1" presStyleIdx="0" presStyleCnt="4">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4"/>
      <dgm:spPr/>
      <dgm:t>
        <a:bodyPr/>
        <a:lstStyle/>
        <a:p>
          <a:endParaRPr lang="zh-CN" altLang="en-US"/>
        </a:p>
      </dgm:t>
    </dgm:pt>
    <dgm:pt modelId="{3A6A74A7-3958-4030-BB60-E02E0571FDDF}" type="pres">
      <dgm:prSet presAssocID="{616C2972-3876-4609-8C66-B0F5AA68046D}" presName="text_2" presStyleLbl="node1" presStyleIdx="1" presStyleCnt="4">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4"/>
      <dgm:spPr/>
      <dgm:t>
        <a:bodyPr/>
        <a:lstStyle/>
        <a:p>
          <a:endParaRPr lang="zh-CN" altLang="en-US"/>
        </a:p>
      </dgm:t>
    </dgm:pt>
    <dgm:pt modelId="{E752293B-D6B9-4C06-B861-033731BF60DF}" type="pres">
      <dgm:prSet presAssocID="{A7B50472-1DC7-4576-964F-F4B1F587B7F3}" presName="text_3" presStyleLbl="node1" presStyleIdx="2" presStyleCnt="4">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4"/>
      <dgm:spPr/>
      <dgm:t>
        <a:bodyPr/>
        <a:lstStyle/>
        <a:p>
          <a:endParaRPr lang="zh-CN" altLang="en-US"/>
        </a:p>
      </dgm:t>
    </dgm:pt>
    <dgm:pt modelId="{D3E51A97-D75D-49EE-A0E9-72B884B0F8B6}" type="pres">
      <dgm:prSet presAssocID="{FC0CF037-30E2-4793-8D7B-6975E8CE371F}" presName="text_4" presStyleLbl="node1" presStyleIdx="3" presStyleCnt="4">
        <dgm:presLayoutVars>
          <dgm:bulletEnabled val="1"/>
        </dgm:presLayoutVars>
      </dgm:prSet>
      <dgm:spPr/>
      <dgm:t>
        <a:bodyPr/>
        <a:lstStyle/>
        <a:p>
          <a:endParaRPr lang="zh-CN" altLang="en-US"/>
        </a:p>
      </dgm:t>
    </dgm:pt>
    <dgm:pt modelId="{480563A8-3DC2-43B6-B3B5-2B8A6775963B}" type="pres">
      <dgm:prSet presAssocID="{FC0CF037-30E2-4793-8D7B-6975E8CE371F}" presName="accent_4" presStyleCnt="0"/>
      <dgm:spPr/>
    </dgm:pt>
    <dgm:pt modelId="{9BA839C2-8CBE-4805-9000-4F02D3CDADF1}" type="pres">
      <dgm:prSet presAssocID="{FC0CF037-30E2-4793-8D7B-6975E8CE371F}" presName="accentRepeatNode" presStyleLbl="solidFgAcc1" presStyleIdx="3" presStyleCnt="4"/>
      <dgm:spPr/>
    </dgm:pt>
  </dgm:ptLst>
  <dgm:cxnLst>
    <dgm:cxn modelId="{E2456EF7-7DCD-4FC2-8DDC-5072D637274D}" type="presOf" srcId="{38D1BAFE-4569-4F97-9F33-39E259B95E6E}" destId="{1B766321-C4FA-472A-B4AD-6C4C1CCF9BAD}" srcOrd="0" destOrd="0" presId="urn:microsoft.com/office/officeart/2008/layout/VerticalCurvedList"/>
    <dgm:cxn modelId="{62D2F404-99C2-4C38-AEB6-10BAD12BE66F}" type="presOf" srcId="{FC0CF037-30E2-4793-8D7B-6975E8CE371F}" destId="{D3E51A97-D75D-49EE-A0E9-72B884B0F8B6}" srcOrd="0" destOrd="0" presId="urn:microsoft.com/office/officeart/2008/layout/VerticalCurvedList"/>
    <dgm:cxn modelId="{8350FA74-F1BB-4548-99BD-F75E6A98CF35}" srcId="{38D1BAFE-4569-4F97-9F33-39E259B95E6E}" destId="{FC0CF037-30E2-4793-8D7B-6975E8CE371F}" srcOrd="3" destOrd="0" parTransId="{DC7E1250-A806-4035-89D6-76E77CD31065}" sibTransId="{526AA2B2-AC10-45A7-B5DE-42E087FEB82B}"/>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 modelId="{9764315A-4380-4CA8-8E3F-4CDF21CCC1D1}" type="presParOf" srcId="{4DE6D73E-29AD-4934-BD18-F65FA41D1E1C}" destId="{D3E51A97-D75D-49EE-A0E9-72B884B0F8B6}" srcOrd="7" destOrd="0" presId="urn:microsoft.com/office/officeart/2008/layout/VerticalCurvedList"/>
    <dgm:cxn modelId="{E12C08D4-3A62-44FD-931B-3E5A0CA006BD}" type="presParOf" srcId="{4DE6D73E-29AD-4934-BD18-F65FA41D1E1C}" destId="{480563A8-3DC2-43B6-B3B5-2B8A6775963B}" srcOrd="8" destOrd="0" presId="urn:microsoft.com/office/officeart/2008/layout/VerticalCurvedList"/>
    <dgm:cxn modelId="{30782E73-8325-41AC-9D04-CB21B1FE6643}" type="presParOf" srcId="{480563A8-3DC2-43B6-B3B5-2B8A6775963B}" destId="{9BA839C2-8CBE-4805-9000-4F02D3CDADF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00672" y="271262"/>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a:t>
          </a:r>
          <a:r>
            <a:rPr lang="zh-CN" altLang="en-US" sz="1800" b="0" kern="1200" dirty="0" smtClean="0">
              <a:solidFill>
                <a:schemeClr val="tx1"/>
              </a:solidFill>
            </a:rPr>
            <a:t>系统框架</a:t>
          </a:r>
          <a:endParaRPr lang="zh-CN" altLang="en-US" sz="1800" b="0" kern="1200" dirty="0">
            <a:solidFill>
              <a:schemeClr val="tx1"/>
            </a:solidFill>
          </a:endParaRPr>
        </a:p>
      </dsp:txBody>
      <dsp:txXfrm>
        <a:off x="400672" y="271262"/>
        <a:ext cx="5648599" cy="542807"/>
      </dsp:txXfrm>
    </dsp:sp>
    <dsp:sp modelId="{4F899912-E96C-40B9-9D6A-74DCFD01A28D}">
      <dsp:nvSpPr>
        <dsp:cNvPr id="0" name=""/>
        <dsp:cNvSpPr/>
      </dsp:nvSpPr>
      <dsp:spPr>
        <a:xfrm>
          <a:off x="61418" y="203411"/>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11877" y="1085615"/>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a:t>
          </a:r>
          <a:r>
            <a:rPr lang="zh-CN" altLang="en-US" sz="1800" b="0" kern="1200" dirty="0" smtClean="0">
              <a:solidFill>
                <a:schemeClr val="tx1"/>
              </a:solidFill>
            </a:rPr>
            <a:t>碳循环开放式数据和模型组件</a:t>
          </a:r>
          <a:endParaRPr lang="zh-CN" altLang="en-US" sz="1800" b="0" kern="1200" dirty="0">
            <a:solidFill>
              <a:schemeClr val="tx1"/>
            </a:solidFill>
          </a:endParaRPr>
        </a:p>
      </dsp:txBody>
      <dsp:txXfrm>
        <a:off x="711877" y="1085615"/>
        <a:ext cx="5337395" cy="542807"/>
      </dsp:txXfrm>
    </dsp:sp>
    <dsp:sp modelId="{B746CE0B-9AE2-4713-A4B8-D18F45C949EE}">
      <dsp:nvSpPr>
        <dsp:cNvPr id="0" name=""/>
        <dsp:cNvSpPr/>
      </dsp:nvSpPr>
      <dsp:spPr>
        <a:xfrm>
          <a:off x="372622" y="1017764"/>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711877" y="1899968"/>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a:t>
          </a:r>
          <a:r>
            <a:rPr lang="zh-CN" altLang="en-US" sz="1800" b="0" kern="1200" dirty="0" smtClean="0">
              <a:solidFill>
                <a:schemeClr val="tx1"/>
              </a:solidFill>
            </a:rPr>
            <a:t>引擎</a:t>
          </a:r>
          <a:endParaRPr lang="zh-CN" altLang="en-US" sz="1800" b="0" kern="1200" dirty="0">
            <a:solidFill>
              <a:schemeClr val="tx1"/>
            </a:solidFill>
          </a:endParaRPr>
        </a:p>
      </dsp:txBody>
      <dsp:txXfrm>
        <a:off x="711877" y="1899968"/>
        <a:ext cx="5337395" cy="542807"/>
      </dsp:txXfrm>
    </dsp:sp>
    <dsp:sp modelId="{B9C54F1B-54EB-4CE9-AAB9-2343265AE270}">
      <dsp:nvSpPr>
        <dsp:cNvPr id="0" name=""/>
        <dsp:cNvSpPr/>
      </dsp:nvSpPr>
      <dsp:spPr>
        <a:xfrm>
          <a:off x="372622" y="1832117"/>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1A97-D75D-49EE-A0E9-72B884B0F8B6}">
      <dsp:nvSpPr>
        <dsp:cNvPr id="0" name=""/>
        <dsp:cNvSpPr/>
      </dsp:nvSpPr>
      <dsp:spPr>
        <a:xfrm>
          <a:off x="400672" y="2714321"/>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原型系统和实验验证</a:t>
          </a:r>
          <a:endParaRPr lang="zh-CN" altLang="en-US" sz="1800" b="0" kern="1200" dirty="0">
            <a:solidFill>
              <a:schemeClr val="tx1"/>
            </a:solidFill>
          </a:endParaRPr>
        </a:p>
      </dsp:txBody>
      <dsp:txXfrm>
        <a:off x="400672" y="2714321"/>
        <a:ext cx="5648599" cy="542807"/>
      </dsp:txXfrm>
    </dsp:sp>
    <dsp:sp modelId="{9BA839C2-8CBE-4805-9000-4F02D3CDADF1}">
      <dsp:nvSpPr>
        <dsp:cNvPr id="0" name=""/>
        <dsp:cNvSpPr/>
      </dsp:nvSpPr>
      <dsp:spPr>
        <a:xfrm>
          <a:off x="61418" y="2646470"/>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B7A4FA-556B-44F3-B3B5-17A621519730}" type="datetimeFigureOut">
              <a:rPr lang="zh-CN" altLang="en-US" smtClean="0"/>
              <a:t>2019/5/16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2825C-F076-4B04-8DAD-8F7DDF8C492E}" type="slidenum">
              <a:rPr lang="zh-CN" altLang="en-US" smtClean="0"/>
              <a:t>‹#›</a:t>
            </a:fld>
            <a:endParaRPr lang="zh-CN" altLang="en-US"/>
          </a:p>
        </p:txBody>
      </p:sp>
    </p:spTree>
    <p:extLst>
      <p:ext uri="{BB962C8B-B14F-4D97-AF65-F5344CB8AC3E}">
        <p14:creationId xmlns:p14="http://schemas.microsoft.com/office/powerpoint/2010/main" val="400020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645C7AD7-87AD-4420-986E-A18B90466BB0}"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89729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13</a:t>
            </a:fld>
            <a:endParaRPr lang="zh-CN" altLang="en-US"/>
          </a:p>
        </p:txBody>
      </p:sp>
    </p:spTree>
    <p:extLst>
      <p:ext uri="{BB962C8B-B14F-4D97-AF65-F5344CB8AC3E}">
        <p14:creationId xmlns:p14="http://schemas.microsoft.com/office/powerpoint/2010/main" val="86999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14</a:t>
            </a:fld>
            <a:endParaRPr lang="zh-CN" altLang="en-US"/>
          </a:p>
        </p:txBody>
      </p:sp>
    </p:spTree>
    <p:extLst>
      <p:ext uri="{BB962C8B-B14F-4D97-AF65-F5344CB8AC3E}">
        <p14:creationId xmlns:p14="http://schemas.microsoft.com/office/powerpoint/2010/main" val="2621627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16</a:t>
            </a:fld>
            <a:endParaRPr lang="zh-CN" altLang="en-US"/>
          </a:p>
        </p:txBody>
      </p:sp>
    </p:spTree>
    <p:extLst>
      <p:ext uri="{BB962C8B-B14F-4D97-AF65-F5344CB8AC3E}">
        <p14:creationId xmlns:p14="http://schemas.microsoft.com/office/powerpoint/2010/main" val="143385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17</a:t>
            </a:fld>
            <a:endParaRPr lang="zh-CN" altLang="en-US"/>
          </a:p>
        </p:txBody>
      </p:sp>
    </p:spTree>
    <p:extLst>
      <p:ext uri="{BB962C8B-B14F-4D97-AF65-F5344CB8AC3E}">
        <p14:creationId xmlns:p14="http://schemas.microsoft.com/office/powerpoint/2010/main" val="258338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18</a:t>
            </a:fld>
            <a:endParaRPr lang="zh-CN" altLang="en-US"/>
          </a:p>
        </p:txBody>
      </p:sp>
    </p:spTree>
    <p:extLst>
      <p:ext uri="{BB962C8B-B14F-4D97-AF65-F5344CB8AC3E}">
        <p14:creationId xmlns:p14="http://schemas.microsoft.com/office/powerpoint/2010/main" val="4135706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19</a:t>
            </a:fld>
            <a:endParaRPr lang="zh-CN" altLang="en-US"/>
          </a:p>
        </p:txBody>
      </p:sp>
    </p:spTree>
    <p:extLst>
      <p:ext uri="{BB962C8B-B14F-4D97-AF65-F5344CB8AC3E}">
        <p14:creationId xmlns:p14="http://schemas.microsoft.com/office/powerpoint/2010/main" val="1968429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20</a:t>
            </a:fld>
            <a:endParaRPr lang="zh-CN" altLang="en-US"/>
          </a:p>
        </p:txBody>
      </p:sp>
    </p:spTree>
    <p:extLst>
      <p:ext uri="{BB962C8B-B14F-4D97-AF65-F5344CB8AC3E}">
        <p14:creationId xmlns:p14="http://schemas.microsoft.com/office/powerpoint/2010/main" val="1663637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21</a:t>
            </a:fld>
            <a:endParaRPr lang="zh-CN" altLang="en-US"/>
          </a:p>
        </p:txBody>
      </p:sp>
    </p:spTree>
    <p:extLst>
      <p:ext uri="{BB962C8B-B14F-4D97-AF65-F5344CB8AC3E}">
        <p14:creationId xmlns:p14="http://schemas.microsoft.com/office/powerpoint/2010/main" val="2363442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22</a:t>
            </a:fld>
            <a:endParaRPr lang="zh-CN" altLang="en-US"/>
          </a:p>
        </p:txBody>
      </p:sp>
    </p:spTree>
    <p:extLst>
      <p:ext uri="{BB962C8B-B14F-4D97-AF65-F5344CB8AC3E}">
        <p14:creationId xmlns:p14="http://schemas.microsoft.com/office/powerpoint/2010/main" val="75156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23</a:t>
            </a:fld>
            <a:endParaRPr lang="zh-CN" altLang="en-US"/>
          </a:p>
        </p:txBody>
      </p:sp>
    </p:spTree>
    <p:extLst>
      <p:ext uri="{BB962C8B-B14F-4D97-AF65-F5344CB8AC3E}">
        <p14:creationId xmlns:p14="http://schemas.microsoft.com/office/powerpoint/2010/main" val="571737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3</a:t>
            </a:fld>
            <a:endParaRPr lang="zh-CN" altLang="en-US"/>
          </a:p>
        </p:txBody>
      </p:sp>
    </p:spTree>
    <p:extLst>
      <p:ext uri="{BB962C8B-B14F-4D97-AF65-F5344CB8AC3E}">
        <p14:creationId xmlns:p14="http://schemas.microsoft.com/office/powerpoint/2010/main" val="624179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24</a:t>
            </a:fld>
            <a:endParaRPr lang="zh-CN" altLang="en-US"/>
          </a:p>
        </p:txBody>
      </p:sp>
    </p:spTree>
    <p:extLst>
      <p:ext uri="{BB962C8B-B14F-4D97-AF65-F5344CB8AC3E}">
        <p14:creationId xmlns:p14="http://schemas.microsoft.com/office/powerpoint/2010/main" val="2311531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25</a:t>
            </a:fld>
            <a:endParaRPr lang="zh-CN" altLang="en-US"/>
          </a:p>
        </p:txBody>
      </p:sp>
    </p:spTree>
    <p:extLst>
      <p:ext uri="{BB962C8B-B14F-4D97-AF65-F5344CB8AC3E}">
        <p14:creationId xmlns:p14="http://schemas.microsoft.com/office/powerpoint/2010/main" val="324742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26</a:t>
            </a:fld>
            <a:endParaRPr lang="zh-CN" altLang="en-US"/>
          </a:p>
        </p:txBody>
      </p:sp>
    </p:spTree>
    <p:extLst>
      <p:ext uri="{BB962C8B-B14F-4D97-AF65-F5344CB8AC3E}">
        <p14:creationId xmlns:p14="http://schemas.microsoft.com/office/powerpoint/2010/main" val="1876775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27</a:t>
            </a:fld>
            <a:endParaRPr lang="zh-CN" altLang="en-US"/>
          </a:p>
        </p:txBody>
      </p:sp>
    </p:spTree>
    <p:extLst>
      <p:ext uri="{BB962C8B-B14F-4D97-AF65-F5344CB8AC3E}">
        <p14:creationId xmlns:p14="http://schemas.microsoft.com/office/powerpoint/2010/main" val="1119957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28</a:t>
            </a:fld>
            <a:endParaRPr lang="zh-CN" altLang="en-US"/>
          </a:p>
        </p:txBody>
      </p:sp>
    </p:spTree>
    <p:extLst>
      <p:ext uri="{BB962C8B-B14F-4D97-AF65-F5344CB8AC3E}">
        <p14:creationId xmlns:p14="http://schemas.microsoft.com/office/powerpoint/2010/main" val="2753057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29</a:t>
            </a:fld>
            <a:endParaRPr lang="zh-CN" altLang="en-US"/>
          </a:p>
        </p:txBody>
      </p:sp>
    </p:spTree>
    <p:extLst>
      <p:ext uri="{BB962C8B-B14F-4D97-AF65-F5344CB8AC3E}">
        <p14:creationId xmlns:p14="http://schemas.microsoft.com/office/powerpoint/2010/main" val="960544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30</a:t>
            </a:fld>
            <a:endParaRPr lang="zh-CN" altLang="en-US"/>
          </a:p>
        </p:txBody>
      </p:sp>
    </p:spTree>
    <p:extLst>
      <p:ext uri="{BB962C8B-B14F-4D97-AF65-F5344CB8AC3E}">
        <p14:creationId xmlns:p14="http://schemas.microsoft.com/office/powerpoint/2010/main" val="4245268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31</a:t>
            </a:fld>
            <a:endParaRPr lang="zh-CN" altLang="en-US"/>
          </a:p>
        </p:txBody>
      </p:sp>
    </p:spTree>
    <p:extLst>
      <p:ext uri="{BB962C8B-B14F-4D97-AF65-F5344CB8AC3E}">
        <p14:creationId xmlns:p14="http://schemas.microsoft.com/office/powerpoint/2010/main" val="1134808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32</a:t>
            </a:fld>
            <a:endParaRPr lang="zh-CN" altLang="en-US"/>
          </a:p>
        </p:txBody>
      </p:sp>
    </p:spTree>
    <p:extLst>
      <p:ext uri="{BB962C8B-B14F-4D97-AF65-F5344CB8AC3E}">
        <p14:creationId xmlns:p14="http://schemas.microsoft.com/office/powerpoint/2010/main" val="3399144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33</a:t>
            </a:fld>
            <a:endParaRPr lang="zh-CN" altLang="en-US"/>
          </a:p>
        </p:txBody>
      </p:sp>
    </p:spTree>
    <p:extLst>
      <p:ext uri="{BB962C8B-B14F-4D97-AF65-F5344CB8AC3E}">
        <p14:creationId xmlns:p14="http://schemas.microsoft.com/office/powerpoint/2010/main" val="157041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4</a:t>
            </a:fld>
            <a:endParaRPr lang="zh-CN" altLang="en-US"/>
          </a:p>
        </p:txBody>
      </p:sp>
    </p:spTree>
    <p:extLst>
      <p:ext uri="{BB962C8B-B14F-4D97-AF65-F5344CB8AC3E}">
        <p14:creationId xmlns:p14="http://schemas.microsoft.com/office/powerpoint/2010/main" val="1196339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34</a:t>
            </a:fld>
            <a:endParaRPr lang="zh-CN" altLang="en-US"/>
          </a:p>
        </p:txBody>
      </p:sp>
    </p:spTree>
    <p:extLst>
      <p:ext uri="{BB962C8B-B14F-4D97-AF65-F5344CB8AC3E}">
        <p14:creationId xmlns:p14="http://schemas.microsoft.com/office/powerpoint/2010/main" val="1457169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35</a:t>
            </a:fld>
            <a:endParaRPr lang="zh-CN" altLang="en-US"/>
          </a:p>
        </p:txBody>
      </p:sp>
    </p:spTree>
    <p:extLst>
      <p:ext uri="{BB962C8B-B14F-4D97-AF65-F5344CB8AC3E}">
        <p14:creationId xmlns:p14="http://schemas.microsoft.com/office/powerpoint/2010/main" val="3709473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36</a:t>
            </a:fld>
            <a:endParaRPr lang="zh-CN" altLang="en-US"/>
          </a:p>
        </p:txBody>
      </p:sp>
    </p:spTree>
    <p:extLst>
      <p:ext uri="{BB962C8B-B14F-4D97-AF65-F5344CB8AC3E}">
        <p14:creationId xmlns:p14="http://schemas.microsoft.com/office/powerpoint/2010/main" val="417021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37</a:t>
            </a:fld>
            <a:endParaRPr lang="zh-CN" altLang="en-US"/>
          </a:p>
        </p:txBody>
      </p:sp>
    </p:spTree>
    <p:extLst>
      <p:ext uri="{BB962C8B-B14F-4D97-AF65-F5344CB8AC3E}">
        <p14:creationId xmlns:p14="http://schemas.microsoft.com/office/powerpoint/2010/main" val="740505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38</a:t>
            </a:fld>
            <a:endParaRPr lang="zh-CN" altLang="en-US"/>
          </a:p>
        </p:txBody>
      </p:sp>
    </p:spTree>
    <p:extLst>
      <p:ext uri="{BB962C8B-B14F-4D97-AF65-F5344CB8AC3E}">
        <p14:creationId xmlns:p14="http://schemas.microsoft.com/office/powerpoint/2010/main" val="4178180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39</a:t>
            </a:fld>
            <a:endParaRPr lang="zh-CN" altLang="en-US"/>
          </a:p>
        </p:txBody>
      </p:sp>
    </p:spTree>
    <p:extLst>
      <p:ext uri="{BB962C8B-B14F-4D97-AF65-F5344CB8AC3E}">
        <p14:creationId xmlns:p14="http://schemas.microsoft.com/office/powerpoint/2010/main" val="1387177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40</a:t>
            </a:fld>
            <a:endParaRPr lang="zh-CN" altLang="en-US"/>
          </a:p>
        </p:txBody>
      </p:sp>
    </p:spTree>
    <p:extLst>
      <p:ext uri="{BB962C8B-B14F-4D97-AF65-F5344CB8AC3E}">
        <p14:creationId xmlns:p14="http://schemas.microsoft.com/office/powerpoint/2010/main" val="249797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41</a:t>
            </a:fld>
            <a:endParaRPr lang="zh-CN" altLang="en-US"/>
          </a:p>
        </p:txBody>
      </p:sp>
    </p:spTree>
    <p:extLst>
      <p:ext uri="{BB962C8B-B14F-4D97-AF65-F5344CB8AC3E}">
        <p14:creationId xmlns:p14="http://schemas.microsoft.com/office/powerpoint/2010/main" val="1200911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42</a:t>
            </a:fld>
            <a:endParaRPr lang="zh-CN" altLang="en-US"/>
          </a:p>
        </p:txBody>
      </p:sp>
    </p:spTree>
    <p:extLst>
      <p:ext uri="{BB962C8B-B14F-4D97-AF65-F5344CB8AC3E}">
        <p14:creationId xmlns:p14="http://schemas.microsoft.com/office/powerpoint/2010/main" val="884467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43</a:t>
            </a:fld>
            <a:endParaRPr lang="zh-CN" altLang="en-US"/>
          </a:p>
        </p:txBody>
      </p:sp>
    </p:spTree>
    <p:extLst>
      <p:ext uri="{BB962C8B-B14F-4D97-AF65-F5344CB8AC3E}">
        <p14:creationId xmlns:p14="http://schemas.microsoft.com/office/powerpoint/2010/main" val="232780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5</a:t>
            </a:fld>
            <a:endParaRPr lang="zh-CN" altLang="en-US"/>
          </a:p>
        </p:txBody>
      </p:sp>
    </p:spTree>
    <p:extLst>
      <p:ext uri="{BB962C8B-B14F-4D97-AF65-F5344CB8AC3E}">
        <p14:creationId xmlns:p14="http://schemas.microsoft.com/office/powerpoint/2010/main" val="1645368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44</a:t>
            </a:fld>
            <a:endParaRPr lang="zh-CN" altLang="en-US"/>
          </a:p>
        </p:txBody>
      </p:sp>
    </p:spTree>
    <p:extLst>
      <p:ext uri="{BB962C8B-B14F-4D97-AF65-F5344CB8AC3E}">
        <p14:creationId xmlns:p14="http://schemas.microsoft.com/office/powerpoint/2010/main" val="2860081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46</a:t>
            </a:fld>
            <a:endParaRPr lang="zh-CN" altLang="en-US"/>
          </a:p>
        </p:txBody>
      </p:sp>
    </p:spTree>
    <p:extLst>
      <p:ext uri="{BB962C8B-B14F-4D97-AF65-F5344CB8AC3E}">
        <p14:creationId xmlns:p14="http://schemas.microsoft.com/office/powerpoint/2010/main" val="2614363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47</a:t>
            </a:fld>
            <a:endParaRPr lang="zh-CN" altLang="en-US"/>
          </a:p>
        </p:txBody>
      </p:sp>
    </p:spTree>
    <p:extLst>
      <p:ext uri="{BB962C8B-B14F-4D97-AF65-F5344CB8AC3E}">
        <p14:creationId xmlns:p14="http://schemas.microsoft.com/office/powerpoint/2010/main" val="3235302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48</a:t>
            </a:fld>
            <a:endParaRPr lang="zh-CN" altLang="en-US"/>
          </a:p>
        </p:txBody>
      </p:sp>
    </p:spTree>
    <p:extLst>
      <p:ext uri="{BB962C8B-B14F-4D97-AF65-F5344CB8AC3E}">
        <p14:creationId xmlns:p14="http://schemas.microsoft.com/office/powerpoint/2010/main" val="191413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7</a:t>
            </a:fld>
            <a:endParaRPr lang="zh-CN" altLang="en-US"/>
          </a:p>
        </p:txBody>
      </p:sp>
    </p:spTree>
    <p:extLst>
      <p:ext uri="{BB962C8B-B14F-4D97-AF65-F5344CB8AC3E}">
        <p14:creationId xmlns:p14="http://schemas.microsoft.com/office/powerpoint/2010/main" val="274156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8</a:t>
            </a:fld>
            <a:endParaRPr lang="zh-CN" altLang="en-US"/>
          </a:p>
        </p:txBody>
      </p:sp>
    </p:spTree>
    <p:extLst>
      <p:ext uri="{BB962C8B-B14F-4D97-AF65-F5344CB8AC3E}">
        <p14:creationId xmlns:p14="http://schemas.microsoft.com/office/powerpoint/2010/main" val="691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9</a:t>
            </a:fld>
            <a:endParaRPr lang="zh-CN" altLang="en-US"/>
          </a:p>
        </p:txBody>
      </p:sp>
    </p:spTree>
    <p:extLst>
      <p:ext uri="{BB962C8B-B14F-4D97-AF65-F5344CB8AC3E}">
        <p14:creationId xmlns:p14="http://schemas.microsoft.com/office/powerpoint/2010/main" val="207752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10</a:t>
            </a:fld>
            <a:endParaRPr lang="zh-CN" altLang="en-US"/>
          </a:p>
        </p:txBody>
      </p:sp>
    </p:spTree>
    <p:extLst>
      <p:ext uri="{BB962C8B-B14F-4D97-AF65-F5344CB8AC3E}">
        <p14:creationId xmlns:p14="http://schemas.microsoft.com/office/powerpoint/2010/main" val="3408937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12</a:t>
            </a:fld>
            <a:endParaRPr lang="zh-CN" altLang="en-US"/>
          </a:p>
        </p:txBody>
      </p:sp>
    </p:spTree>
    <p:extLst>
      <p:ext uri="{BB962C8B-B14F-4D97-AF65-F5344CB8AC3E}">
        <p14:creationId xmlns:p14="http://schemas.microsoft.com/office/powerpoint/2010/main" val="852598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sp>
        <p:nvSpPr>
          <p:cNvPr id="3074" name="Rectangle 2"/>
          <p:cNvSpPr>
            <a:spLocks noGrp="1" noChangeArrowheads="1"/>
          </p:cNvSpPr>
          <p:nvPr>
            <p:ph type="ctrTitle"/>
          </p:nvPr>
        </p:nvSpPr>
        <p:spPr bwMode="black">
          <a:xfrm>
            <a:off x="1219200" y="1181100"/>
            <a:ext cx="6705600" cy="952500"/>
          </a:xfrm>
        </p:spPr>
        <p:txBody>
          <a:bodyPr/>
          <a:lstStyle>
            <a:lvl1pPr algn="r">
              <a:defRPr sz="3600" b="1">
                <a:solidFill>
                  <a:schemeClr val="tx2"/>
                </a:solidFill>
              </a:defRPr>
            </a:lvl1pPr>
          </a:lstStyle>
          <a:p>
            <a:r>
              <a:rPr lang="zh-CN" altLang="en-US" dirty="0" smtClean="0"/>
              <a:t>单击此处编辑母版标题样式</a:t>
            </a:r>
            <a:endParaRPr lang="en-US" altLang="zh-CN" dirty="0"/>
          </a:p>
        </p:txBody>
      </p:sp>
      <p:sp>
        <p:nvSpPr>
          <p:cNvPr id="3075" name="Rectangle 3"/>
          <p:cNvSpPr>
            <a:spLocks noGrp="1" noChangeArrowheads="1"/>
          </p:cNvSpPr>
          <p:nvPr>
            <p:ph type="subTitle" idx="1"/>
          </p:nvPr>
        </p:nvSpPr>
        <p:spPr bwMode="white">
          <a:xfrm>
            <a:off x="3225800" y="3276600"/>
            <a:ext cx="4648200" cy="533400"/>
          </a:xfrm>
        </p:spPr>
        <p:txBody>
          <a:bodyPr/>
          <a:lstStyle>
            <a:lvl1pPr marL="0" indent="0" algn="r">
              <a:buFont typeface="Wingdings" pitchFamily="2" charset="2"/>
              <a:buNone/>
              <a:defRPr sz="1800" b="0">
                <a:solidFill>
                  <a:schemeClr val="bg1"/>
                </a:solidFill>
              </a:defRPr>
            </a:lvl1pPr>
          </a:lstStyle>
          <a:p>
            <a:r>
              <a:rPr lang="zh-CN" altLang="en-US" dirty="0" smtClean="0"/>
              <a:t>单击此处编辑母版副标题样式</a:t>
            </a:r>
            <a:endParaRPr lang="en-US" altLang="zh-CN" dirty="0"/>
          </a:p>
        </p:txBody>
      </p:sp>
      <p:sp>
        <p:nvSpPr>
          <p:cNvPr id="11" name="Rectangle 4"/>
          <p:cNvSpPr>
            <a:spLocks noGrp="1" noChangeArrowheads="1"/>
          </p:cNvSpPr>
          <p:nvPr>
            <p:ph type="dt" sz="half" idx="10"/>
          </p:nvPr>
        </p:nvSpPr>
        <p:spPr>
          <a:xfrm>
            <a:off x="3886200" y="6527800"/>
            <a:ext cx="1752600" cy="168275"/>
          </a:xfrm>
        </p:spPr>
        <p:txBody>
          <a:bodyPr/>
          <a:lstStyle>
            <a:lvl1pPr algn="r">
              <a:defRPr>
                <a:solidFill>
                  <a:srgbClr val="6542AA"/>
                </a:solidFill>
                <a:latin typeface="Times New Roman" pitchFamily="18" charset="0"/>
                <a:ea typeface="宋体" charset="-122"/>
              </a:defRPr>
            </a:lvl1pPr>
          </a:lstStyle>
          <a:p>
            <a:fld id="{DADE0057-2496-4923-BD3C-CA1F4D348279}" type="datetime1">
              <a:rPr lang="zh-CN" altLang="en-US" smtClean="0"/>
              <a:t>2019/5/16</a:t>
            </a:fld>
            <a:endParaRPr lang="zh-CN" altLang="en-US"/>
          </a:p>
        </p:txBody>
      </p:sp>
      <p:sp>
        <p:nvSpPr>
          <p:cNvPr id="12" name="Rectangle 5"/>
          <p:cNvSpPr>
            <a:spLocks noGrp="1" noChangeArrowheads="1"/>
          </p:cNvSpPr>
          <p:nvPr>
            <p:ph type="ftr" sz="quarter" idx="11"/>
          </p:nvPr>
        </p:nvSpPr>
        <p:spPr>
          <a:xfrm>
            <a:off x="304800" y="6502400"/>
            <a:ext cx="2057400" cy="228600"/>
          </a:xfrm>
        </p:spPr>
        <p:txBody>
          <a:bodyPr/>
          <a:lstStyle>
            <a:lvl1pPr algn="ctr">
              <a:defRPr sz="1400">
                <a:solidFill>
                  <a:srgbClr val="6542AA"/>
                </a:solidFill>
                <a:latin typeface="Times New Roman" pitchFamily="18" charset="0"/>
              </a:defRPr>
            </a:lvl1pPr>
          </a:lstStyle>
          <a:p>
            <a:endParaRPr lang="zh-CN" altLang="en-US"/>
          </a:p>
        </p:txBody>
      </p:sp>
      <p:sp>
        <p:nvSpPr>
          <p:cNvPr id="13" name="Rectangle 6"/>
          <p:cNvSpPr>
            <a:spLocks noGrp="1" noChangeArrowheads="1"/>
          </p:cNvSpPr>
          <p:nvPr>
            <p:ph type="sldNum" sz="quarter" idx="12"/>
          </p:nvPr>
        </p:nvSpPr>
        <p:spPr>
          <a:xfrm>
            <a:off x="8293100" y="6413500"/>
            <a:ext cx="457200" cy="182563"/>
          </a:xfrm>
          <a:noFill/>
        </p:spPr>
        <p:txBody>
          <a:bodyPr/>
          <a:lstStyle>
            <a:lvl1pPr algn="r">
              <a:defRPr sz="1400">
                <a:latin typeface="Times New Roman" pitchFamily="18" charset="0"/>
              </a:defRPr>
            </a:lvl1pPr>
          </a:lstStyle>
          <a:p>
            <a:fld id="{57EA92A5-C027-4AA6-B826-350AEA676BBC}" type="slidenum">
              <a:rPr lang="zh-CN" altLang="en-US" smtClean="0"/>
              <a:pPr/>
              <a:t>‹#›</a:t>
            </a:fld>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Tree>
    <p:extLst>
      <p:ext uri="{BB962C8B-B14F-4D97-AF65-F5344CB8AC3E}">
        <p14:creationId xmlns:p14="http://schemas.microsoft.com/office/powerpoint/2010/main" val="573692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B1A4792D-BE95-4819-918A-185FBCCD42D8}"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418043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381000"/>
            <a:ext cx="20764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381000"/>
            <a:ext cx="60769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03F9CA6C-E40B-4D28-B312-C729E9774218}"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095267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81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04800" y="1066800"/>
            <a:ext cx="8305800" cy="5257800"/>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fld id="{A622D0B5-90E1-4D80-B122-5F208F77A4D8}"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4029702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p:txBody>
          <a:bodyPr/>
          <a:lstStyle>
            <a:lvl1pPr>
              <a:defRPr/>
            </a:lvl1pPr>
          </a:lstStyle>
          <a:p>
            <a:fld id="{0424A24F-170E-44D4-92F5-A2C2956262A3}" type="datetime1">
              <a:rPr lang="zh-CN" altLang="en-US" smtClean="0"/>
              <a:t>2019/5/16</a:t>
            </a:fld>
            <a:endParaRPr lang="zh-CN" altLang="en-US"/>
          </a:p>
        </p:txBody>
      </p:sp>
      <p:sp>
        <p:nvSpPr>
          <p:cNvPr id="4" name="Rectangle 6"/>
          <p:cNvSpPr>
            <a:spLocks noGrp="1" noChangeArrowheads="1"/>
          </p:cNvSpPr>
          <p:nvPr>
            <p:ph type="ftr" sz="quarter" idx="11"/>
          </p:nvPr>
        </p:nvSpPr>
        <p:spPr/>
        <p:txBody>
          <a:bodyPr/>
          <a:lstStyle>
            <a:lvl1pPr>
              <a:defRPr/>
            </a:lvl1pPr>
          </a:lstStyle>
          <a:p>
            <a:endParaRPr lang="zh-CN" altLang="en-US"/>
          </a:p>
        </p:txBody>
      </p:sp>
      <p:sp>
        <p:nvSpPr>
          <p:cNvPr id="5" name="Rectangle 7"/>
          <p:cNvSpPr>
            <a:spLocks noGrp="1" noChangeArrowheads="1"/>
          </p:cNvSpPr>
          <p:nvPr>
            <p:ph type="sldNum" sz="quarter" idx="12"/>
          </p:nvPr>
        </p:nvSpPr>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2167298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目录幻灯片">
    <p:spTree>
      <p:nvGrpSpPr>
        <p:cNvPr id="1" name=""/>
        <p:cNvGrpSpPr/>
        <p:nvPr/>
      </p:nvGrpSpPr>
      <p:grpSpPr>
        <a:xfrm>
          <a:off x="0" y="0"/>
          <a:ext cx="0" cy="0"/>
          <a:chOff x="0" y="0"/>
          <a:chExt cx="0" cy="0"/>
        </a:xfrm>
      </p:grpSpPr>
      <p:sp>
        <p:nvSpPr>
          <p:cNvPr id="18" name="Rectangle 29"/>
          <p:cNvSpPr>
            <a:spLocks noChangeArrowheads="1"/>
          </p:cNvSpPr>
          <p:nvPr userDrawn="1"/>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23" name="Freeform 34"/>
          <p:cNvSpPr>
            <a:spLocks/>
          </p:cNvSpPr>
          <p:nvPr userDrawn="1"/>
        </p:nvSpPr>
        <p:spPr bwMode="ltGray">
          <a:xfrm>
            <a:off x="0" y="542133"/>
            <a:ext cx="8004175" cy="128069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75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26" name="内容占位符 2"/>
          <p:cNvSpPr>
            <a:spLocks noGrp="1"/>
          </p:cNvSpPr>
          <p:nvPr userDrawn="1">
            <p:ph idx="1"/>
          </p:nvPr>
        </p:nvSpPr>
        <p:spPr>
          <a:xfrm>
            <a:off x="1197241" y="1948074"/>
            <a:ext cx="6302893" cy="4784677"/>
          </a:xfrm>
        </p:spPr>
        <p:txBody>
          <a:bodyPr/>
          <a:lstStyle>
            <a:lvl1pPr>
              <a:lnSpc>
                <a:spcPct val="120000"/>
              </a:lnSpc>
              <a:defRPr b="1" baseline="0">
                <a:latin typeface="Arial" pitchFamily="34" charset="0"/>
                <a:ea typeface="黑体" pitchFamily="49" charset="-122"/>
              </a:defRPr>
            </a:lvl1pPr>
            <a:lvl2pPr>
              <a:lnSpc>
                <a:spcPct val="120000"/>
              </a:lnSpc>
              <a:defRPr b="1" baseline="0">
                <a:latin typeface="Arial" pitchFamily="34" charset="0"/>
                <a:ea typeface="黑体" pitchFamily="49" charset="-122"/>
              </a:defRPr>
            </a:lvl2pPr>
            <a:lvl3pPr>
              <a:lnSpc>
                <a:spcPct val="120000"/>
              </a:lnSpc>
              <a:defRPr b="1" baseline="0">
                <a:latin typeface="Arial" pitchFamily="34" charset="0"/>
                <a:ea typeface="黑体" pitchFamily="49" charset="-122"/>
              </a:defRPr>
            </a:lvl3pPr>
            <a:lvl4pPr marL="1371600" indent="0">
              <a:lnSpc>
                <a:spcPct val="120000"/>
              </a:lnSpc>
              <a:buNone/>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pic>
        <p:nvPicPr>
          <p:cNvPr id="28" name="图片 22" descr="图2.png"/>
          <p:cNvPicPr>
            <a:picLocks noChangeAspect="1"/>
          </p:cNvPicPr>
          <p:nvPr userDrawn="1"/>
        </p:nvPicPr>
        <p:blipFill>
          <a:blip r:embed="rId2" cstate="print"/>
          <a:srcRect/>
          <a:stretch>
            <a:fillRect/>
          </a:stretch>
        </p:blipFill>
        <p:spPr bwMode="auto">
          <a:xfrm>
            <a:off x="-173258" y="383371"/>
            <a:ext cx="2086271" cy="1564703"/>
          </a:xfrm>
          <a:prstGeom prst="rect">
            <a:avLst/>
          </a:prstGeom>
          <a:noFill/>
          <a:ln w="9525">
            <a:noFill/>
            <a:miter lim="800000"/>
            <a:headEnd/>
            <a:tailEnd/>
          </a:ln>
        </p:spPr>
      </p:pic>
      <p:sp>
        <p:nvSpPr>
          <p:cNvPr id="27" name="标题 1"/>
          <p:cNvSpPr>
            <a:spLocks noGrp="1"/>
          </p:cNvSpPr>
          <p:nvPr userDrawn="1">
            <p:ph type="title"/>
          </p:nvPr>
        </p:nvSpPr>
        <p:spPr>
          <a:xfrm>
            <a:off x="1121898" y="914375"/>
            <a:ext cx="6781800" cy="563563"/>
          </a:xfrm>
        </p:spPr>
        <p:txBody>
          <a:bodyPr/>
          <a:lstStyle>
            <a:lvl1pPr>
              <a:defRPr sz="4000"/>
            </a:lvl1pPr>
          </a:lstStyle>
          <a:p>
            <a:r>
              <a:rPr lang="zh-CN" altLang="en-US" dirty="0" smtClean="0"/>
              <a:t>单击此处编辑母版标题样式</a:t>
            </a:r>
            <a:endParaRPr lang="zh-CN" altLang="en-US" dirty="0"/>
          </a:p>
        </p:txBody>
      </p:sp>
      <p:grpSp>
        <p:nvGrpSpPr>
          <p:cNvPr id="30" name="组合 29"/>
          <p:cNvGrpSpPr/>
          <p:nvPr userDrawn="1"/>
        </p:nvGrpSpPr>
        <p:grpSpPr>
          <a:xfrm>
            <a:off x="7696200" y="5638800"/>
            <a:ext cx="1143000" cy="1123950"/>
            <a:chOff x="7696200" y="5638800"/>
            <a:chExt cx="1143000" cy="1123950"/>
          </a:xfrm>
        </p:grpSpPr>
        <p:sp>
          <p:nvSpPr>
            <p:cNvPr id="31"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2"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3"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35" name="Freeform 34"/>
          <p:cNvSpPr>
            <a:spLocks/>
          </p:cNvSpPr>
          <p:nvPr userDrawn="1"/>
        </p:nvSpPr>
        <p:spPr bwMode="ltGray">
          <a:xfrm>
            <a:off x="8004174" y="542132"/>
            <a:ext cx="1139825" cy="1270419"/>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50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12" name="Rectangle 7"/>
          <p:cNvSpPr>
            <a:spLocks noGrp="1" noChangeArrowheads="1"/>
          </p:cNvSpPr>
          <p:nvPr>
            <p:ph type="sldNum" sz="quarter" idx="12"/>
          </p:nvPr>
        </p:nvSpPr>
        <p:spPr>
          <a:xfrm>
            <a:off x="8293100" y="6375400"/>
            <a:ext cx="457200" cy="228600"/>
          </a:xfrm>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16726773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200" smtClean="0">
                <a:solidFill>
                  <a:schemeClr val="bg1"/>
                </a:solidFill>
                <a:latin typeface="黑体" pitchFamily="49" charset="-122"/>
                <a:ea typeface="黑体" pitchFamily="49" charset="-122"/>
                <a:cs typeface="Arial" charset="0"/>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b="0" baseline="0">
                <a:latin typeface="Arial" pitchFamily="34" charset="0"/>
                <a:ea typeface="黑体" pitchFamily="49" charset="-122"/>
              </a:defRPr>
            </a:lvl1pPr>
            <a:lvl2pPr>
              <a:lnSpc>
                <a:spcPct val="120000"/>
              </a:lnSpc>
              <a:defRPr baseline="0">
                <a:latin typeface="Arial" pitchFamily="34" charset="0"/>
                <a:ea typeface="黑体" pitchFamily="49" charset="-122"/>
              </a:defRPr>
            </a:lvl2pPr>
            <a:lvl3pPr>
              <a:lnSpc>
                <a:spcPct val="120000"/>
              </a:lnSpc>
              <a:defRPr baseline="0">
                <a:latin typeface="Arial" pitchFamily="34" charset="0"/>
                <a:ea typeface="黑体" pitchFamily="49" charset="-122"/>
              </a:defRPr>
            </a:lvl3pPr>
            <a:lvl4pPr>
              <a:lnSpc>
                <a:spcPct val="120000"/>
              </a:lnSpc>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fld id="{C68665F0-103D-4D66-8613-32F9096A017F}"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fld id="{57EA92A5-C027-4AA6-B826-350AEA676BBC}" type="slidenum">
              <a:rPr lang="zh-CN" altLang="en-US" smtClean="0"/>
              <a:pPr/>
              <a:t>‹#›</a:t>
            </a:fld>
            <a:endParaRPr lang="zh-CN" altLang="en-US" dirty="0"/>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915104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28F1796F-A372-4FF8-8A03-B7282FC581F6}" type="datetime1">
              <a:rPr lang="zh-CN" altLang="en-US" smtClean="0"/>
              <a:t>2019/5/16</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34361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5339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1573139E-6DD0-4269-9A60-DECD43E564E8}" type="datetime1">
              <a:rPr lang="zh-CN" altLang="en-US" smtClean="0"/>
              <a:t>2019/5/16</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425203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211B4E8A-F6FF-4B7F-869F-5A6D3BBABCEF}" type="datetime1">
              <a:rPr lang="zh-CN" altLang="en-US" smtClean="0"/>
              <a:t>2019/5/16</a:t>
            </a:fld>
            <a:endParaRPr lang="zh-CN" altLang="en-US"/>
          </a:p>
        </p:txBody>
      </p:sp>
      <p:sp>
        <p:nvSpPr>
          <p:cNvPr id="8"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9"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79168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EF13EA84-691D-40F7-8810-19B17042C4F1}" type="datetime1">
              <a:rPr lang="zh-CN" altLang="en-US" smtClean="0"/>
              <a:t>2019/5/16</a:t>
            </a:fld>
            <a:endParaRPr lang="zh-CN" altLang="en-US"/>
          </a:p>
        </p:txBody>
      </p:sp>
      <p:sp>
        <p:nvSpPr>
          <p:cNvPr id="4"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5"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23528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8CFC964-5A4A-4E3F-8FC6-563655D12831}" type="datetime1">
              <a:rPr lang="zh-CN" altLang="en-US" smtClean="0"/>
              <a:t>2019/5/16</a:t>
            </a:fld>
            <a:endParaRPr lang="zh-CN" altLang="en-US"/>
          </a:p>
        </p:txBody>
      </p:sp>
      <p:sp>
        <p:nvSpPr>
          <p:cNvPr id="3"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4"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968232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8E2A1CA0-1216-4E3B-8013-4A91CF648E52}" type="datetime1">
              <a:rPr lang="zh-CN" altLang="en-US" smtClean="0"/>
              <a:t>2019/5/16</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
        <p:nvSpPr>
          <p:cNvPr id="7" name="Rectangle 5"/>
          <p:cNvSpPr>
            <a:spLocks noGrp="1" noChangeArrowheads="1"/>
          </p:cNvSpPr>
          <p:nvPr>
            <p:ph type="ftr" sz="quarter" idx="12"/>
          </p:nvPr>
        </p:nvSpPr>
        <p:spPr>
          <a:ln/>
        </p:spPr>
        <p:txBody>
          <a:bodyPr/>
          <a:lstStyle>
            <a:lvl1pPr>
              <a:defRPr/>
            </a:lvl1pPr>
          </a:lstStyle>
          <a:p>
            <a:endParaRPr lang="zh-CN" altLang="en-US" dirty="0"/>
          </a:p>
        </p:txBody>
      </p:sp>
    </p:spTree>
    <p:extLst>
      <p:ext uri="{BB962C8B-B14F-4D97-AF65-F5344CB8AC3E}">
        <p14:creationId xmlns:p14="http://schemas.microsoft.com/office/powerpoint/2010/main" val="123893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0B8B7D86-AE86-4D5D-B14C-6E1B81FCFAEF}" type="datetime1">
              <a:rPr lang="zh-CN" altLang="en-US" smtClean="0"/>
              <a:t>2019/5/16</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14625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Freeform 34"/>
          <p:cNvSpPr>
            <a:spLocks/>
          </p:cNvSpPr>
          <p:nvPr/>
        </p:nvSpPr>
        <p:spPr bwMode="ltGray">
          <a:xfrm>
            <a:off x="-23813" y="344488"/>
            <a:ext cx="8194676" cy="6334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1"/>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grpSp>
        <p:nvGrpSpPr>
          <p:cNvPr id="2051" name="Group 38"/>
          <p:cNvGrpSpPr>
            <a:grpSpLocks/>
          </p:cNvGrpSpPr>
          <p:nvPr/>
        </p:nvGrpSpPr>
        <p:grpSpPr bwMode="auto">
          <a:xfrm>
            <a:off x="152400" y="228600"/>
            <a:ext cx="838200" cy="838200"/>
            <a:chOff x="18" y="144"/>
            <a:chExt cx="510" cy="480"/>
          </a:xfrm>
        </p:grpSpPr>
        <p:sp>
          <p:nvSpPr>
            <p:cNvPr id="1063"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4"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5"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grpSp>
      <p:sp>
        <p:nvSpPr>
          <p:cNvPr id="2052" name="Rectangle 3"/>
          <p:cNvSpPr>
            <a:spLocks noGrp="1" noChangeArrowheads="1"/>
          </p:cNvSpPr>
          <p:nvPr>
            <p:ph type="body" idx="1"/>
          </p:nvPr>
        </p:nvSpPr>
        <p:spPr bwMode="auto">
          <a:xfrm>
            <a:off x="304800" y="1066800"/>
            <a:ext cx="8305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3366"/>
                </a:solidFill>
                <a:latin typeface="Arial" charset="0"/>
                <a:ea typeface="宋体" charset="-122"/>
              </a:defRPr>
            </a:lvl1pPr>
          </a:lstStyle>
          <a:p>
            <a:fld id="{0B72035C-703F-49E2-AC71-749B3EA8BC0D}" type="datetime1">
              <a:rPr lang="zh-CN" altLang="en-US" smtClean="0"/>
              <a:t>2019/5/16</a:t>
            </a:fld>
            <a:endParaRPr lang="zh-CN" altLang="en-US"/>
          </a:p>
        </p:txBody>
      </p:sp>
      <p:sp>
        <p:nvSpPr>
          <p:cNvPr id="2054" name="Rectangle 2"/>
          <p:cNvSpPr>
            <a:spLocks noGrp="1" noChangeArrowheads="1"/>
          </p:cNvSpPr>
          <p:nvPr>
            <p:ph type="title"/>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2055" name="Group 35"/>
          <p:cNvGrpSpPr>
            <a:grpSpLocks/>
          </p:cNvGrpSpPr>
          <p:nvPr/>
        </p:nvGrpSpPr>
        <p:grpSpPr bwMode="auto">
          <a:xfrm>
            <a:off x="8153400" y="0"/>
            <a:ext cx="990600" cy="6858000"/>
            <a:chOff x="5040" y="0"/>
            <a:chExt cx="720" cy="4320"/>
          </a:xfrm>
        </p:grpSpPr>
        <p:sp>
          <p:nvSpPr>
            <p:cNvPr id="1060" name="Rectangle 36"/>
            <p:cNvSpPr>
              <a:spLocks noChangeArrowheads="1"/>
            </p:cNvSpPr>
            <p:nvPr userDrawn="1"/>
          </p:nvSpPr>
          <p:spPr bwMode="ltGray">
            <a:xfrm>
              <a:off x="5042" y="0"/>
              <a:ext cx="718" cy="432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1" name="Rectangle 37"/>
            <p:cNvSpPr>
              <a:spLocks noChangeArrowheads="1"/>
            </p:cNvSpPr>
            <p:nvPr userDrawn="1"/>
          </p:nvSpPr>
          <p:spPr bwMode="ltGray">
            <a:xfrm>
              <a:off x="5040" y="219"/>
              <a:ext cx="720" cy="39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1066"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7"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8"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 name="Rectangle 6"/>
          <p:cNvSpPr>
            <a:spLocks noGrp="1" noChangeArrowheads="1"/>
          </p:cNvSpPr>
          <p:nvPr>
            <p:ph type="sldNum" sz="quarter" idx="4"/>
          </p:nvPr>
        </p:nvSpPr>
        <p:spPr bwMode="auto">
          <a:xfrm>
            <a:off x="8293100" y="6375400"/>
            <a:ext cx="457200" cy="228600"/>
          </a:xfrm>
          <a:prstGeom prst="rect">
            <a:avLst/>
          </a:prstGeom>
          <a:solidFill>
            <a:srgbClr val="CFCFCF"/>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000">
                <a:solidFill>
                  <a:srgbClr val="FFFFFF"/>
                </a:solidFill>
                <a:latin typeface="+mn-lt"/>
                <a:ea typeface="宋体" charset="-122"/>
              </a:defRPr>
            </a:lvl1pPr>
          </a:lstStyle>
          <a:p>
            <a:fld id="{57EA92A5-C027-4AA6-B826-350AEA676BBC}" type="slidenum">
              <a:rPr lang="zh-CN" altLang="en-US" smtClean="0"/>
              <a:pPr/>
              <a:t>‹#›</a:t>
            </a:fld>
            <a:endParaRPr lang="zh-CN" altLang="en-US"/>
          </a:p>
        </p:txBody>
      </p:sp>
      <p:sp>
        <p:nvSpPr>
          <p:cNvPr id="1029" name="Rectangle 5"/>
          <p:cNvSpPr>
            <a:spLocks noGrp="1" noChangeArrowheads="1"/>
          </p:cNvSpPr>
          <p:nvPr>
            <p:ph type="ftr" sz="quarter" idx="3"/>
          </p:nvPr>
        </p:nvSpPr>
        <p:spPr bwMode="auto">
          <a:xfrm>
            <a:off x="5257800" y="64770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000">
                <a:solidFill>
                  <a:srgbClr val="003366"/>
                </a:solidFill>
                <a:latin typeface="+mn-lt"/>
                <a:ea typeface="宋体" charset="-122"/>
              </a:defRPr>
            </a:lvl1pPr>
          </a:lstStyle>
          <a:p>
            <a:endParaRPr lang="zh-CN" altLang="en-US"/>
          </a:p>
        </p:txBody>
      </p:sp>
    </p:spTree>
    <p:extLst>
      <p:ext uri="{BB962C8B-B14F-4D97-AF65-F5344CB8AC3E}">
        <p14:creationId xmlns:p14="http://schemas.microsoft.com/office/powerpoint/2010/main" val="4240250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file:///G:\doc\papers\graduate-thesis\thuthesis\figures\data-desc-example.jpg" TargetMode="External"/><Relationship Id="rId5" Type="http://schemas.openxmlformats.org/officeDocument/2006/relationships/image" Target="../media/image13.jpeg"/><Relationship Id="rId4" Type="http://schemas.openxmlformats.org/officeDocument/2006/relationships/image" Target="file:///G:\doc\papers\graduate-thesis\thuthesis\figures\jpg\ModelComparison!4-1-data-description-interface_4.jpg"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file:///G:\doc\papers\graduate-thesis\thuthesis\figures\data-service-3.jpg" TargetMode="External"/><Relationship Id="rId3" Type="http://schemas.openxmlformats.org/officeDocument/2006/relationships/image" Target="../media/image14.jpeg"/><Relationship Id="rId7"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file:///G:\doc\papers\graduate-thesis\thuthesis\figures\data-service-2.jpg" TargetMode="External"/><Relationship Id="rId5" Type="http://schemas.openxmlformats.org/officeDocument/2006/relationships/image" Target="../media/image15.jpeg"/><Relationship Id="rId4" Type="http://schemas.openxmlformats.org/officeDocument/2006/relationships/image" Target="file:///G:\doc\papers\graduate-thesis\thuthesis\figures\data-service-1.jp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file:///G:\doc\papers\graduate-thesis\thuthesis\figures\before-encap.jp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file:///G:\doc\papers\graduate-thesis\thuthesis\figures\after-encap.jpg" TargetMode="External"/><Relationship Id="rId3" Type="http://schemas.openxmlformats.org/officeDocument/2006/relationships/image" Target="../media/image21.jpeg"/><Relationship Id="rId7"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file:///G:\doc\papers\graduate-thesis\thuthesis\figures\source-encap-proxy-encap.jpg" TargetMode="External"/><Relationship Id="rId5" Type="http://schemas.openxmlformats.org/officeDocument/2006/relationships/image" Target="../media/image22.jpeg"/><Relationship Id="rId4" Type="http://schemas.openxmlformats.org/officeDocument/2006/relationships/image" Target="file:///G:\doc\papers\graduate-thesis\thuthesis\figures\ms-encap-with-integration.jp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file:///G:\doc\papers\graduate-thesis\thuthesis\figures\Comparison-Solutions-1.jpg" TargetMode="External"/><Relationship Id="rId3" Type="http://schemas.openxmlformats.org/officeDocument/2006/relationships/image" Target="../media/image25.jpeg"/><Relationship Id="rId7"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file:///G:\doc\papers\graduate-thesis\thuthesis\figures\Model-Resource.jpg" TargetMode="External"/><Relationship Id="rId5" Type="http://schemas.openxmlformats.org/officeDocument/2006/relationships/image" Target="../media/image26.jpeg"/><Relationship Id="rId10" Type="http://schemas.openxmlformats.org/officeDocument/2006/relationships/image" Target="file:///G:\doc\papers\graduate-thesis\thuthesis\figures\results-app.jpg" TargetMode="External"/><Relationship Id="rId4" Type="http://schemas.openxmlformats.org/officeDocument/2006/relationships/image" Target="file:///G:\doc\papers\graduate-thesis\thuthesis\figures\portal-index.jpg" TargetMode="External"/><Relationship Id="rId9"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file:///G:\doc\papers\graduate-thesis\thuthesis\figures\22641-GPP-Taylor-diagram.png" TargetMode="External"/><Relationship Id="rId5" Type="http://schemas.openxmlformats.org/officeDocument/2006/relationships/image" Target="../media/image30.png"/><Relationship Id="rId4" Type="http://schemas.openxmlformats.org/officeDocument/2006/relationships/image" Target="file:///G:\doc\papers\graduate-thesis\thuthesis\figures\22641-GPP-Line-chart.p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file:///G:\doc\papers\graduate-thesis\thuthesis\figures\GPP-monthly.jpg" TargetMode="External"/><Relationship Id="rId5" Type="http://schemas.openxmlformats.org/officeDocument/2006/relationships/image" Target="../media/image34.jpeg"/><Relationship Id="rId4" Type="http://schemas.openxmlformats.org/officeDocument/2006/relationships/image" Target="file:///G:\doc\papers\graduate-thesis\thuthesis\figures\GPP-annual.jp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white">
          <a:xfrm>
            <a:off x="6444208" y="6453336"/>
            <a:ext cx="2081850" cy="323947"/>
          </a:xfrm>
          <a:prstGeom prst="rect">
            <a:avLst/>
          </a:prstGeom>
          <a:noFill/>
          <a:ln w="9525">
            <a:noFill/>
            <a:miter lim="800000"/>
            <a:headEnd/>
            <a:tailEnd/>
          </a:ln>
        </p:spPr>
        <p:txBody>
          <a:bodyPr/>
          <a:lstStyle/>
          <a:p>
            <a:pPr algn="ctr" fontAlgn="base">
              <a:spcAft>
                <a:spcPct val="0"/>
              </a:spcAft>
              <a:buClr>
                <a:srgbClr val="4C59D2"/>
              </a:buClr>
              <a:buFont typeface="Wingdings" pitchFamily="2" charset="2"/>
              <a:buNone/>
              <a:defRPr/>
            </a:pPr>
            <a:r>
              <a:rPr lang="en-US" altLang="zh-CN" sz="1200" dirty="0" smtClean="0">
                <a:solidFill>
                  <a:srgbClr val="003366"/>
                </a:solidFill>
                <a:latin typeface="Times New Roman" pitchFamily="18" charset="0"/>
                <a:cs typeface="Times New Roman" pitchFamily="18" charset="0"/>
              </a:rPr>
              <a:t>2019.05.21</a:t>
            </a:r>
          </a:p>
        </p:txBody>
      </p:sp>
      <p:sp>
        <p:nvSpPr>
          <p:cNvPr id="10" name="矩形 9"/>
          <p:cNvSpPr/>
          <p:nvPr/>
        </p:nvSpPr>
        <p:spPr>
          <a:xfrm>
            <a:off x="3563888" y="4797152"/>
            <a:ext cx="3528392" cy="1196225"/>
          </a:xfrm>
          <a:prstGeom prst="rect">
            <a:avLst/>
          </a:prstGeom>
        </p:spPr>
        <p:txBody>
          <a:bodyPr wrap="square">
            <a:spAutoFit/>
          </a:bodyPr>
          <a:lstStyle/>
          <a:p>
            <a:pPr>
              <a:lnSpc>
                <a:spcPct val="150000"/>
              </a:lnSpc>
            </a:pPr>
            <a:r>
              <a:rPr lang="zh-CN" altLang="en-US" sz="1600" b="1" dirty="0"/>
              <a:t>报</a:t>
            </a:r>
            <a:r>
              <a:rPr lang="zh-CN" altLang="en-US" sz="1600" b="1" dirty="0" smtClean="0"/>
              <a:t>  告 人：</a:t>
            </a:r>
            <a:r>
              <a:rPr lang="zh-CN" altLang="en-US" sz="1600" b="1" dirty="0"/>
              <a:t>沈超然</a:t>
            </a:r>
            <a:r>
              <a:rPr lang="en-US" altLang="zh-CN" sz="1600" b="1" dirty="0" smtClean="0"/>
              <a:t/>
            </a:r>
            <a:br>
              <a:rPr lang="en-US" altLang="zh-CN" sz="1600" b="1" dirty="0" smtClean="0"/>
            </a:br>
            <a:r>
              <a:rPr lang="zh-CN" altLang="en-US" sz="1600" b="1" dirty="0"/>
              <a:t>指导</a:t>
            </a:r>
            <a:r>
              <a:rPr lang="zh-CN" altLang="en-US" sz="1600" b="1" dirty="0" smtClean="0"/>
              <a:t>老师</a:t>
            </a:r>
            <a:r>
              <a:rPr lang="zh-CN" altLang="en-US" sz="1600" b="1" dirty="0"/>
              <a:t>：陈</a:t>
            </a:r>
            <a:r>
              <a:rPr lang="zh-CN" altLang="en-US" sz="1600" b="1" dirty="0" smtClean="0"/>
              <a:t>旻 教授              </a:t>
            </a:r>
            <a:endParaRPr lang="en-US" altLang="zh-CN" sz="1600" b="1" dirty="0" smtClean="0"/>
          </a:p>
          <a:p>
            <a:pPr>
              <a:lnSpc>
                <a:spcPct val="150000"/>
              </a:lnSpc>
            </a:pPr>
            <a:r>
              <a:rPr lang="zh-CN" altLang="en-US" sz="1600" b="1" dirty="0" smtClean="0"/>
              <a:t>学科专业：地图学与地理信息系统</a:t>
            </a:r>
            <a:endParaRPr lang="zh-CN" altLang="en-US" sz="1600" b="1" dirty="0"/>
          </a:p>
        </p:txBody>
      </p:sp>
      <p:sp>
        <p:nvSpPr>
          <p:cNvPr id="4" name="矩形 3"/>
          <p:cNvSpPr/>
          <p:nvPr/>
        </p:nvSpPr>
        <p:spPr>
          <a:xfrm>
            <a:off x="2555776" y="2791972"/>
            <a:ext cx="5544616" cy="1077218"/>
          </a:xfrm>
          <a:prstGeom prst="rect">
            <a:avLst/>
          </a:prstGeom>
        </p:spPr>
        <p:txBody>
          <a:bodyPr wrap="square">
            <a:spAutoFit/>
          </a:bodyPr>
          <a:lstStyle/>
          <a:p>
            <a:pPr algn="ctr"/>
            <a:r>
              <a:rPr lang="zh-CN" altLang="en-US" sz="3200" b="1" dirty="0">
                <a:solidFill>
                  <a:schemeClr val="bg1"/>
                </a:solidFill>
                <a:latin typeface="黑体" panose="02010609060101010101" pitchFamily="49" charset="-122"/>
              </a:rPr>
              <a:t>陆地碳循环模型</a:t>
            </a:r>
            <a:r>
              <a:rPr lang="zh-CN" altLang="en-US" sz="3200" b="1" dirty="0" smtClean="0">
                <a:solidFill>
                  <a:schemeClr val="bg1"/>
                </a:solidFill>
                <a:latin typeface="黑体" panose="02010609060101010101" pitchFamily="49" charset="-122"/>
              </a:rPr>
              <a:t>的开放式</a:t>
            </a:r>
            <a:endParaRPr lang="en-US" altLang="zh-CN" sz="3200" b="1" dirty="0" smtClean="0">
              <a:solidFill>
                <a:schemeClr val="bg1"/>
              </a:solidFill>
              <a:latin typeface="黑体" panose="02010609060101010101" pitchFamily="49" charset="-122"/>
            </a:endParaRPr>
          </a:p>
          <a:p>
            <a:pPr algn="ctr"/>
            <a:r>
              <a:rPr lang="zh-CN" altLang="en-US" sz="3200" b="1" dirty="0" smtClean="0">
                <a:solidFill>
                  <a:schemeClr val="bg1"/>
                </a:solidFill>
                <a:latin typeface="黑体" panose="02010609060101010101" pitchFamily="49" charset="-122"/>
              </a:rPr>
              <a:t>对比</a:t>
            </a:r>
            <a:r>
              <a:rPr lang="zh-CN" altLang="en-US" sz="3200" b="1" dirty="0">
                <a:solidFill>
                  <a:schemeClr val="bg1"/>
                </a:solidFill>
                <a:latin typeface="黑体" panose="02010609060101010101" pitchFamily="49" charset="-122"/>
              </a:rPr>
              <a:t>系统构建方法研究</a:t>
            </a:r>
            <a:endParaRPr lang="zh-CN" altLang="en-US" sz="2800" dirty="0">
              <a:solidFill>
                <a:schemeClr val="bg1"/>
              </a:solidFill>
            </a:endParaRPr>
          </a:p>
        </p:txBody>
      </p:sp>
      <p:pic>
        <p:nvPicPr>
          <p:cNvPr id="7" name="Picture 22" descr="4397120691001284743839"/>
          <p:cNvPicPr>
            <a:picLocks noChangeAspect="1" noChangeArrowheads="1"/>
          </p:cNvPicPr>
          <p:nvPr/>
        </p:nvPicPr>
        <p:blipFill>
          <a:blip r:embed="rId3">
            <a:extLst>
              <a:ext uri="{28A0092B-C50C-407E-A947-70E740481C1C}">
                <a14:useLocalDpi xmlns:a14="http://schemas.microsoft.com/office/drawing/2010/main" val="0"/>
              </a:ext>
            </a:extLst>
          </a:blip>
          <a:srcRect l="23288" b="4440"/>
          <a:stretch>
            <a:fillRect/>
          </a:stretch>
        </p:blipFill>
        <p:spPr bwMode="auto">
          <a:xfrm>
            <a:off x="2987824" y="1196752"/>
            <a:ext cx="2874348" cy="66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189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研究现状</a:t>
            </a:r>
          </a:p>
        </p:txBody>
      </p:sp>
      <p:sp>
        <p:nvSpPr>
          <p:cNvPr id="4" name="内容占位符 2"/>
          <p:cNvSpPr>
            <a:spLocks noGrp="1"/>
          </p:cNvSpPr>
          <p:nvPr>
            <p:ph idx="1"/>
          </p:nvPr>
        </p:nvSpPr>
        <p:spPr>
          <a:xfrm>
            <a:off x="304800" y="1557338"/>
            <a:ext cx="7867600" cy="4103910"/>
          </a:xfrm>
        </p:spPr>
        <p:txBody>
          <a:bodyPr/>
          <a:lstStyle/>
          <a:p>
            <a:r>
              <a:rPr lang="zh-CN" altLang="en-US" sz="1800" b="1" dirty="0" smtClean="0">
                <a:latin typeface="宋体" panose="02010600030101010101" pitchFamily="2" charset="-122"/>
                <a:ea typeface="宋体" panose="02010600030101010101" pitchFamily="2" charset="-122"/>
              </a:rPr>
              <a:t>模型对比流程</a:t>
            </a:r>
            <a:endParaRPr lang="en-US" altLang="zh-CN" sz="1800" b="1" dirty="0" smtClean="0">
              <a:latin typeface="宋体" panose="02010600030101010101" pitchFamily="2" charset="-122"/>
              <a:ea typeface="宋体" panose="02010600030101010101" pitchFamily="2" charset="-122"/>
            </a:endParaRPr>
          </a:p>
          <a:p>
            <a:pPr marL="0" indent="0">
              <a:buNone/>
            </a:pPr>
            <a:r>
              <a:rPr lang="zh-CN" altLang="en-US" sz="1800" dirty="0" smtClean="0">
                <a:latin typeface="宋体" panose="02010600030101010101" pitchFamily="2" charset="-122"/>
                <a:ea typeface="宋体" panose="02010600030101010101" pitchFamily="2" charset="-122"/>
              </a:rPr>
              <a:t>现有的对比计划仅由少数研究者参与，并通过中心化的评委进行对比评估，这种对比流程难以保证其</a:t>
            </a:r>
            <a:r>
              <a:rPr lang="zh-CN" altLang="en-US" sz="1800" dirty="0" smtClean="0">
                <a:solidFill>
                  <a:srgbClr val="FF0000"/>
                </a:solidFill>
                <a:latin typeface="宋体" panose="02010600030101010101" pitchFamily="2" charset="-122"/>
                <a:ea typeface="宋体" panose="02010600030101010101" pitchFamily="2" charset="-122"/>
              </a:rPr>
              <a:t>公平公开性</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a:t>
            </a:r>
            <a:r>
              <a:rPr lang="zh-CN" altLang="en-US" sz="1800" b="1" dirty="0">
                <a:latin typeface="宋体" panose="02010600030101010101" pitchFamily="2" charset="-122"/>
                <a:ea typeface="宋体" panose="02010600030101010101" pitchFamily="2" charset="-122"/>
              </a:rPr>
              <a:t>对比结果</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对比计划的结果通常公开发布在书籍、期刊上，虽然研究结果具有一定的公开性，但模拟和对比的结果往往</a:t>
            </a:r>
            <a:r>
              <a:rPr lang="zh-CN" altLang="en-US" sz="1800" dirty="0">
                <a:solidFill>
                  <a:srgbClr val="FF0000"/>
                </a:solidFill>
                <a:latin typeface="宋体" panose="02010600030101010101" pitchFamily="2" charset="-122"/>
                <a:ea typeface="宋体" panose="02010600030101010101" pitchFamily="2" charset="-122"/>
              </a:rPr>
              <a:t>难以重现和验证</a:t>
            </a:r>
            <a:r>
              <a:rPr lang="zh-CN" altLang="en-US" sz="1800" dirty="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模型对比方案</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对比计划通常是针对特定的研究区域和时间段，对固定的几个模型开展对比。而随着新的陆地碳循环模型不断被开发出来，现有的模型也在不断地更新迭代，模型对比方案应该在研究区域和参与对比的模型上具有</a:t>
            </a:r>
            <a:r>
              <a:rPr lang="zh-CN" altLang="en-US" sz="1800" dirty="0">
                <a:solidFill>
                  <a:srgbClr val="FF0000"/>
                </a:solidFill>
                <a:latin typeface="宋体" panose="02010600030101010101" pitchFamily="2" charset="-122"/>
                <a:ea typeface="宋体" panose="02010600030101010101" pitchFamily="2" charset="-122"/>
              </a:rPr>
              <a:t>可</a:t>
            </a:r>
            <a:r>
              <a:rPr lang="zh-CN" altLang="en-US" sz="1800" dirty="0" smtClean="0">
                <a:solidFill>
                  <a:srgbClr val="FF0000"/>
                </a:solidFill>
                <a:latin typeface="宋体" panose="02010600030101010101" pitchFamily="2" charset="-122"/>
                <a:ea typeface="宋体" panose="02010600030101010101" pitchFamily="2" charset="-122"/>
              </a:rPr>
              <a:t>扩展性</a:t>
            </a:r>
            <a:r>
              <a:rPr lang="zh-CN" altLang="en-US" sz="1800" dirty="0" smtClean="0">
                <a:latin typeface="宋体" panose="02010600030101010101" pitchFamily="2" charset="-122"/>
                <a:ea typeface="宋体" panose="02010600030101010101" pitchFamily="2" charset="-122"/>
              </a:rPr>
              <a:t>和</a:t>
            </a:r>
            <a:r>
              <a:rPr lang="zh-CN" altLang="en-US" sz="1800" dirty="0" smtClean="0">
                <a:solidFill>
                  <a:srgbClr val="FF0000"/>
                </a:solidFill>
                <a:latin typeface="宋体" panose="02010600030101010101" pitchFamily="2" charset="-122"/>
                <a:ea typeface="宋体" panose="02010600030101010101" pitchFamily="2" charset="-122"/>
              </a:rPr>
              <a:t>可重用性</a:t>
            </a:r>
            <a:r>
              <a:rPr lang="zh-CN" altLang="en-US" sz="18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457200" lvl="1" indent="0">
              <a:buNone/>
            </a:pPr>
            <a:endParaRPr lang="zh-CN" altLang="en-US" sz="1600"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10</a:t>
            </a:fld>
            <a:endParaRPr lang="zh-CN" altLang="en-US" dirty="0"/>
          </a:p>
        </p:txBody>
      </p:sp>
      <p:sp>
        <p:nvSpPr>
          <p:cNvPr id="5" name="内容占位符 2"/>
          <p:cNvSpPr txBox="1">
            <a:spLocks/>
          </p:cNvSpPr>
          <p:nvPr/>
        </p:nvSpPr>
        <p:spPr bwMode="auto">
          <a:xfrm>
            <a:off x="304800" y="1066800"/>
            <a:ext cx="6859488" cy="5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dirty="0">
                <a:latin typeface="宋体" panose="02010600030101010101" pitchFamily="2" charset="-122"/>
                <a:ea typeface="宋体" panose="02010600030101010101" pitchFamily="2" charset="-122"/>
              </a:rPr>
              <a:t>2.4 </a:t>
            </a:r>
            <a:r>
              <a:rPr lang="zh-CN" altLang="en-US" sz="2000" dirty="0">
                <a:latin typeface="宋体" panose="02010600030101010101" pitchFamily="2" charset="-122"/>
                <a:ea typeface="宋体" panose="02010600030101010101" pitchFamily="2" charset="-122"/>
              </a:rPr>
              <a:t>研究现状分析和总结</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587540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研究目标和技术路线</a:t>
              </a:r>
              <a:endParaRPr lang="en-US" altLang="zh-CN" sz="2400" dirty="0">
                <a:solidFill>
                  <a:srgbClr val="FF0000"/>
                </a:solidFill>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1"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7EA92A5-C027-4AA6-B826-350AEA676BBC}" type="slidenum">
              <a:rPr lang="zh-CN" altLang="en-US" sz="1000">
                <a:ea typeface="宋体" charset="-122"/>
              </a:rPr>
              <a:pPr algn="ctr"/>
              <a:t>11</a:t>
            </a:fld>
            <a:endParaRPr lang="zh-CN" altLang="en-US" sz="1000" dirty="0">
              <a:ea typeface="宋体" charset="-122"/>
            </a:endParaRPr>
          </a:p>
        </p:txBody>
      </p:sp>
    </p:spTree>
    <p:extLst>
      <p:ext uri="{BB962C8B-B14F-4D97-AF65-F5344CB8AC3E}">
        <p14:creationId xmlns:p14="http://schemas.microsoft.com/office/powerpoint/2010/main" val="3427371235"/>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5453"/>
            <a:ext cx="7075512" cy="3514328"/>
          </a:xfrm>
        </p:spPr>
        <p:txBody>
          <a:bodyPr/>
          <a:lstStyle/>
          <a:p>
            <a:pPr lvl="0"/>
            <a:r>
              <a:rPr lang="zh-CN" altLang="zh-CN" sz="2000" dirty="0">
                <a:latin typeface="宋体" panose="02010600030101010101" pitchFamily="2" charset="-122"/>
                <a:ea typeface="宋体" panose="02010600030101010101" pitchFamily="2" charset="-122"/>
              </a:rPr>
              <a:t>设计</a:t>
            </a:r>
            <a:r>
              <a:rPr lang="zh-CN" altLang="zh-CN" sz="2000" dirty="0" smtClean="0">
                <a:latin typeface="宋体" panose="02010600030101010101" pitchFamily="2" charset="-122"/>
                <a:ea typeface="宋体" panose="02010600030101010101" pitchFamily="2" charset="-122"/>
              </a:rPr>
              <a:t>并</a:t>
            </a:r>
            <a:r>
              <a:rPr lang="zh-CN" altLang="en-US" sz="2000" dirty="0" smtClean="0">
                <a:latin typeface="宋体" panose="02010600030101010101" pitchFamily="2" charset="-122"/>
                <a:ea typeface="宋体" panose="02010600030101010101" pitchFamily="2" charset="-122"/>
              </a:rPr>
              <a:t>实现一套基于网络服务的</a:t>
            </a:r>
            <a:r>
              <a:rPr lang="zh-CN" altLang="zh-CN" sz="2000" dirty="0" smtClean="0">
                <a:latin typeface="宋体" panose="02010600030101010101" pitchFamily="2" charset="-122"/>
                <a:ea typeface="宋体" panose="02010600030101010101" pitchFamily="2" charset="-122"/>
              </a:rPr>
              <a:t>开放式</a:t>
            </a:r>
            <a:r>
              <a:rPr lang="zh-CN" altLang="zh-CN" sz="2000" dirty="0">
                <a:latin typeface="宋体" panose="02010600030101010101" pitchFamily="2" charset="-122"/>
                <a:ea typeface="宋体" panose="02010600030101010101" pitchFamily="2" charset="-122"/>
              </a:rPr>
              <a:t>地理模型</a:t>
            </a:r>
            <a:r>
              <a:rPr lang="zh-CN" altLang="zh-CN" sz="2000" dirty="0" smtClean="0">
                <a:latin typeface="宋体" panose="02010600030101010101" pitchFamily="2" charset="-122"/>
                <a:ea typeface="宋体" panose="02010600030101010101" pitchFamily="2" charset="-122"/>
              </a:rPr>
              <a:t>对比</a:t>
            </a:r>
            <a:r>
              <a:rPr lang="zh-CN" altLang="en-US" sz="2000" dirty="0">
                <a:latin typeface="宋体" panose="02010600030101010101" pitchFamily="2" charset="-122"/>
                <a:ea typeface="宋体" panose="02010600030101010101" pitchFamily="2" charset="-122"/>
              </a:rPr>
              <a:t>框架</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以</a:t>
            </a:r>
            <a:r>
              <a:rPr lang="zh-CN" altLang="en-US" sz="2000" dirty="0">
                <a:latin typeface="宋体" panose="02010600030101010101" pitchFamily="2" charset="-122"/>
                <a:ea typeface="宋体" panose="02010600030101010101" pitchFamily="2" charset="-122"/>
              </a:rPr>
              <a:t>陆地生态系统碳循环模型为例，实现地理模型资源和数据资源的开放式接入</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lvl="0"/>
            <a:r>
              <a:rPr lang="zh-CN" altLang="zh-CN" sz="2000" dirty="0" smtClean="0">
                <a:latin typeface="宋体" panose="02010600030101010101" pitchFamily="2" charset="-122"/>
                <a:ea typeface="宋体" panose="02010600030101010101" pitchFamily="2" charset="-122"/>
              </a:rPr>
              <a:t>以陆地生态系统碳循环模型为例，</a:t>
            </a:r>
            <a:r>
              <a:rPr lang="zh-CN" altLang="en-US" sz="2000" dirty="0" smtClean="0">
                <a:latin typeface="宋体" panose="02010600030101010101" pitchFamily="2" charset="-122"/>
                <a:ea typeface="宋体" panose="02010600030101010101" pitchFamily="2" charset="-122"/>
              </a:rPr>
              <a:t>实现模型对比方案的构建和实施</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目标</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12</a:t>
            </a:fld>
            <a:endParaRPr lang="zh-CN" altLang="en-US"/>
          </a:p>
        </p:txBody>
      </p:sp>
    </p:spTree>
    <p:extLst>
      <p:ext uri="{BB962C8B-B14F-4D97-AF65-F5344CB8AC3E}">
        <p14:creationId xmlns:p14="http://schemas.microsoft.com/office/powerpoint/2010/main" val="652688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23" name="矩形 122"/>
          <p:cNvSpPr/>
          <p:nvPr/>
        </p:nvSpPr>
        <p:spPr>
          <a:xfrm>
            <a:off x="179513" y="3226071"/>
            <a:ext cx="7924297" cy="189698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矩形 124"/>
          <p:cNvSpPr/>
          <p:nvPr/>
        </p:nvSpPr>
        <p:spPr>
          <a:xfrm>
            <a:off x="179513" y="1772817"/>
            <a:ext cx="7924297" cy="14532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6" name="矩形 125"/>
          <p:cNvSpPr/>
          <p:nvPr/>
        </p:nvSpPr>
        <p:spPr>
          <a:xfrm>
            <a:off x="179512" y="1772816"/>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问题分析与</a:t>
            </a:r>
            <a:endParaRPr kumimoji="0" lang="en-US" altLang="zh-CN"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资料整理</a:t>
            </a:r>
          </a:p>
        </p:txBody>
      </p:sp>
      <p:sp>
        <p:nvSpPr>
          <p:cNvPr id="127" name="矩形 126"/>
          <p:cNvSpPr/>
          <p:nvPr/>
        </p:nvSpPr>
        <p:spPr>
          <a:xfrm>
            <a:off x="179512" y="3226071"/>
            <a:ext cx="475394" cy="1896983"/>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开放式对比系统运行环境搭建</a:t>
            </a:r>
          </a:p>
        </p:txBody>
      </p:sp>
      <p:grpSp>
        <p:nvGrpSpPr>
          <p:cNvPr id="131" name="组合 130"/>
          <p:cNvGrpSpPr/>
          <p:nvPr/>
        </p:nvGrpSpPr>
        <p:grpSpPr>
          <a:xfrm>
            <a:off x="4441022" y="1855113"/>
            <a:ext cx="3563739" cy="1298448"/>
            <a:chOff x="6395617" y="82296"/>
            <a:chExt cx="3563739" cy="1298448"/>
          </a:xfrm>
        </p:grpSpPr>
        <p:sp>
          <p:nvSpPr>
            <p:cNvPr id="230" name="矩形 229"/>
            <p:cNvSpPr/>
            <p:nvPr/>
          </p:nvSpPr>
          <p:spPr>
            <a:xfrm>
              <a:off x="6395617" y="82296"/>
              <a:ext cx="3563739"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1" name="矩形 230"/>
            <p:cNvSpPr/>
            <p:nvPr/>
          </p:nvSpPr>
          <p:spPr>
            <a:xfrm>
              <a:off x="6467032" y="146304"/>
              <a:ext cx="58351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模型和数据搜集和修改</a:t>
              </a:r>
            </a:p>
          </p:txBody>
        </p:sp>
        <p:sp>
          <p:nvSpPr>
            <p:cNvPr id="232" name="矩形 231"/>
            <p:cNvSpPr/>
            <p:nvPr/>
          </p:nvSpPr>
          <p:spPr>
            <a:xfrm>
              <a:off x="7345395" y="146303"/>
              <a:ext cx="2319116" cy="453199"/>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模型搜集和源码修改</a:t>
              </a:r>
            </a:p>
          </p:txBody>
        </p:sp>
        <p:sp>
          <p:nvSpPr>
            <p:cNvPr id="233" name="矩形 232"/>
            <p:cNvSpPr/>
            <p:nvPr/>
          </p:nvSpPr>
          <p:spPr>
            <a:xfrm>
              <a:off x="7345395" y="838152"/>
              <a:ext cx="2319116" cy="46047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数据搜集和预处理</a:t>
              </a:r>
            </a:p>
          </p:txBody>
        </p:sp>
      </p:grpSp>
      <p:grpSp>
        <p:nvGrpSpPr>
          <p:cNvPr id="132" name="组合 131"/>
          <p:cNvGrpSpPr/>
          <p:nvPr/>
        </p:nvGrpSpPr>
        <p:grpSpPr>
          <a:xfrm>
            <a:off x="714407" y="1855113"/>
            <a:ext cx="3328254" cy="1298448"/>
            <a:chOff x="2669002" y="82296"/>
            <a:chExt cx="3328254" cy="1298448"/>
          </a:xfrm>
        </p:grpSpPr>
        <p:sp>
          <p:nvSpPr>
            <p:cNvPr id="225" name="矩形 224"/>
            <p:cNvSpPr/>
            <p:nvPr/>
          </p:nvSpPr>
          <p:spPr>
            <a:xfrm>
              <a:off x="2669002" y="82296"/>
              <a:ext cx="3328254"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6" name="矩形 225"/>
            <p:cNvSpPr/>
            <p:nvPr/>
          </p:nvSpPr>
          <p:spPr>
            <a:xfrm>
              <a:off x="2732322" y="146304"/>
              <a:ext cx="513430"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模型和数据特征分析</a:t>
              </a:r>
            </a:p>
          </p:txBody>
        </p:sp>
        <p:sp>
          <p:nvSpPr>
            <p:cNvPr id="227" name="矩形 226"/>
            <p:cNvSpPr/>
            <p:nvPr/>
          </p:nvSpPr>
          <p:spPr>
            <a:xfrm>
              <a:off x="3586592" y="146304"/>
              <a:ext cx="2099969" cy="353428"/>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陆地碳循环过程分析归纳</a:t>
              </a:r>
            </a:p>
          </p:txBody>
        </p:sp>
        <p:sp>
          <p:nvSpPr>
            <p:cNvPr id="228" name="矩形 227"/>
            <p:cNvSpPr/>
            <p:nvPr/>
          </p:nvSpPr>
          <p:spPr>
            <a:xfrm>
              <a:off x="3586592" y="588373"/>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模型分类、模型特征分析</a:t>
              </a:r>
            </a:p>
          </p:txBody>
        </p:sp>
        <p:sp>
          <p:nvSpPr>
            <p:cNvPr id="229" name="矩形 228"/>
            <p:cNvSpPr/>
            <p:nvPr/>
          </p:nvSpPr>
          <p:spPr>
            <a:xfrm>
              <a:off x="3586592" y="987910"/>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数据特征分析</a:t>
              </a:r>
            </a:p>
          </p:txBody>
        </p:sp>
      </p:grpSp>
      <p:grpSp>
        <p:nvGrpSpPr>
          <p:cNvPr id="136" name="组合 135"/>
          <p:cNvGrpSpPr/>
          <p:nvPr/>
        </p:nvGrpSpPr>
        <p:grpSpPr>
          <a:xfrm>
            <a:off x="4435850" y="3291156"/>
            <a:ext cx="3568911" cy="1757908"/>
            <a:chOff x="6390445" y="1518339"/>
            <a:chExt cx="3568911" cy="1757908"/>
          </a:xfrm>
        </p:grpSpPr>
        <p:sp>
          <p:nvSpPr>
            <p:cNvPr id="221" name="矩形 220"/>
            <p:cNvSpPr/>
            <p:nvPr/>
          </p:nvSpPr>
          <p:spPr>
            <a:xfrm>
              <a:off x="6390445" y="1518339"/>
              <a:ext cx="3568911"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2" name="矩形 221"/>
            <p:cNvSpPr/>
            <p:nvPr/>
          </p:nvSpPr>
          <p:spPr>
            <a:xfrm>
              <a:off x="6467032" y="1567556"/>
              <a:ext cx="581188"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分布式网络架构的构建</a:t>
              </a:r>
            </a:p>
          </p:txBody>
        </p:sp>
      </p:grpSp>
      <p:grpSp>
        <p:nvGrpSpPr>
          <p:cNvPr id="137" name="组合 136"/>
          <p:cNvGrpSpPr/>
          <p:nvPr/>
        </p:nvGrpSpPr>
        <p:grpSpPr>
          <a:xfrm>
            <a:off x="5072101" y="3361468"/>
            <a:ext cx="2932660" cy="1628831"/>
            <a:chOff x="7026696" y="1588651"/>
            <a:chExt cx="2932660" cy="1628831"/>
          </a:xfrm>
        </p:grpSpPr>
        <p:pic>
          <p:nvPicPr>
            <p:cNvPr id="203" name="图片 202"/>
            <p:cNvPicPr>
              <a:picLocks noChangeAspect="1"/>
            </p:cNvPicPr>
            <p:nvPr/>
          </p:nvPicPr>
          <p:blipFill>
            <a:blip r:embed="rId3"/>
            <a:stretch>
              <a:fillRect/>
            </a:stretch>
          </p:blipFill>
          <p:spPr>
            <a:xfrm>
              <a:off x="7556160" y="2628199"/>
              <a:ext cx="300007" cy="307700"/>
            </a:xfrm>
            <a:prstGeom prst="rect">
              <a:avLst/>
            </a:prstGeom>
          </p:spPr>
        </p:pic>
        <p:pic>
          <p:nvPicPr>
            <p:cNvPr id="204" name="图片 203"/>
            <p:cNvPicPr>
              <a:picLocks noChangeAspect="1"/>
            </p:cNvPicPr>
            <p:nvPr/>
          </p:nvPicPr>
          <p:blipFill>
            <a:blip r:embed="rId4"/>
            <a:stretch>
              <a:fillRect/>
            </a:stretch>
          </p:blipFill>
          <p:spPr>
            <a:xfrm>
              <a:off x="8837110" y="2558853"/>
              <a:ext cx="346051" cy="367375"/>
            </a:xfrm>
            <a:prstGeom prst="rect">
              <a:avLst/>
            </a:prstGeom>
          </p:spPr>
        </p:pic>
        <p:sp>
          <p:nvSpPr>
            <p:cNvPr id="205" name="文本框 204"/>
            <p:cNvSpPr txBox="1"/>
            <p:nvPr/>
          </p:nvSpPr>
          <p:spPr>
            <a:xfrm>
              <a:off x="7715074" y="1588651"/>
              <a:ext cx="1406016"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数据管理服务器</a:t>
              </a:r>
            </a:p>
          </p:txBody>
        </p:sp>
        <p:sp>
          <p:nvSpPr>
            <p:cNvPr id="206" name="文本框 205"/>
            <p:cNvSpPr txBox="1"/>
            <p:nvPr/>
          </p:nvSpPr>
          <p:spPr>
            <a:xfrm>
              <a:off x="7026696" y="2925094"/>
              <a:ext cx="1378157"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模型计算服务器</a:t>
              </a:r>
            </a:p>
          </p:txBody>
        </p:sp>
        <p:sp>
          <p:nvSpPr>
            <p:cNvPr id="207" name="文本框 206"/>
            <p:cNvSpPr txBox="1"/>
            <p:nvPr/>
          </p:nvSpPr>
          <p:spPr>
            <a:xfrm>
              <a:off x="8518655" y="2917757"/>
              <a:ext cx="1440701"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结果对比服务器</a:t>
              </a:r>
            </a:p>
          </p:txBody>
        </p:sp>
        <p:sp>
          <p:nvSpPr>
            <p:cNvPr id="208" name="左右箭头 207"/>
            <p:cNvSpPr/>
            <p:nvPr/>
          </p:nvSpPr>
          <p:spPr>
            <a:xfrm rot="7958387">
              <a:off x="7601537" y="2270168"/>
              <a:ext cx="642647" cy="13834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9" name="左右箭头 208"/>
            <p:cNvSpPr/>
            <p:nvPr/>
          </p:nvSpPr>
          <p:spPr>
            <a:xfrm rot="2645020">
              <a:off x="8320289" y="2253961"/>
              <a:ext cx="642647"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0" name="左右箭头 209"/>
            <p:cNvSpPr/>
            <p:nvPr/>
          </p:nvSpPr>
          <p:spPr>
            <a:xfrm>
              <a:off x="7916854" y="2704796"/>
              <a:ext cx="848225"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1" name="矩形 210"/>
            <p:cNvSpPr/>
            <p:nvPr/>
          </p:nvSpPr>
          <p:spPr>
            <a:xfrm rot="2687715">
              <a:off x="8369797" y="217233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2" name="矩形 211"/>
            <p:cNvSpPr/>
            <p:nvPr/>
          </p:nvSpPr>
          <p:spPr>
            <a:xfrm>
              <a:off x="7942819" y="2585814"/>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3" name="矩形 212"/>
            <p:cNvSpPr/>
            <p:nvPr/>
          </p:nvSpPr>
          <p:spPr>
            <a:xfrm rot="18735477">
              <a:off x="7464551" y="220040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4" name="矩形 213"/>
            <p:cNvSpPr/>
            <p:nvPr/>
          </p:nvSpPr>
          <p:spPr>
            <a:xfrm rot="18735477">
              <a:off x="7650415" y="2328391"/>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5" name="矩形 214"/>
            <p:cNvSpPr/>
            <p:nvPr/>
          </p:nvSpPr>
          <p:spPr>
            <a:xfrm rot="2687715">
              <a:off x="8209253" y="2348828"/>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6" name="矩形 215"/>
            <p:cNvSpPr/>
            <p:nvPr/>
          </p:nvSpPr>
          <p:spPr>
            <a:xfrm>
              <a:off x="7958149" y="2818446"/>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17" name="组合 216"/>
            <p:cNvGrpSpPr/>
            <p:nvPr/>
          </p:nvGrpSpPr>
          <p:grpSpPr>
            <a:xfrm>
              <a:off x="8154569" y="1842513"/>
              <a:ext cx="291731" cy="213203"/>
              <a:chOff x="3946280" y="1939334"/>
              <a:chExt cx="291731" cy="213203"/>
            </a:xfrm>
          </p:grpSpPr>
          <p:sp>
            <p:nvSpPr>
              <p:cNvPr id="218" name="流程图: 文档 217"/>
              <p:cNvSpPr/>
              <p:nvPr/>
            </p:nvSpPr>
            <p:spPr>
              <a:xfrm>
                <a:off x="4031724" y="1939334"/>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9" name="流程图: 文档 218"/>
              <p:cNvSpPr/>
              <p:nvPr/>
            </p:nvSpPr>
            <p:spPr>
              <a:xfrm>
                <a:off x="3990278" y="1983917"/>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0" name="流程图: 文档 219"/>
              <p:cNvSpPr/>
              <p:nvPr/>
            </p:nvSpPr>
            <p:spPr>
              <a:xfrm>
                <a:off x="3946280" y="2026331"/>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grpSp>
        <p:nvGrpSpPr>
          <p:cNvPr id="139" name="组合 138"/>
          <p:cNvGrpSpPr/>
          <p:nvPr/>
        </p:nvGrpSpPr>
        <p:grpSpPr>
          <a:xfrm>
            <a:off x="712134" y="3292098"/>
            <a:ext cx="3330503" cy="1757908"/>
            <a:chOff x="2666729" y="1519281"/>
            <a:chExt cx="3330503" cy="1757908"/>
          </a:xfrm>
        </p:grpSpPr>
        <p:sp>
          <p:nvSpPr>
            <p:cNvPr id="194" name="矩形 193"/>
            <p:cNvSpPr/>
            <p:nvPr/>
          </p:nvSpPr>
          <p:spPr>
            <a:xfrm>
              <a:off x="2666729" y="1519281"/>
              <a:ext cx="3330503"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 name="矩形 194"/>
            <p:cNvSpPr/>
            <p:nvPr/>
          </p:nvSpPr>
          <p:spPr>
            <a:xfrm>
              <a:off x="2730110" y="1568498"/>
              <a:ext cx="515642"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服务容器的设计和实现</a:t>
              </a:r>
            </a:p>
          </p:txBody>
        </p:sp>
      </p:grpSp>
      <p:sp>
        <p:nvSpPr>
          <p:cNvPr id="155" name="矩形 154"/>
          <p:cNvSpPr/>
          <p:nvPr/>
        </p:nvSpPr>
        <p:spPr>
          <a:xfrm>
            <a:off x="1413419"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56" name="矩形 155"/>
          <p:cNvSpPr/>
          <p:nvPr/>
        </p:nvSpPr>
        <p:spPr>
          <a:xfrm>
            <a:off x="1413419"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服务注销</a:t>
            </a:r>
          </a:p>
        </p:txBody>
      </p:sp>
      <p:sp>
        <p:nvSpPr>
          <p:cNvPr id="157" name="矩形 156"/>
          <p:cNvSpPr/>
          <p:nvPr/>
        </p:nvSpPr>
        <p:spPr>
          <a:xfrm>
            <a:off x="2717577"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服务实例管理</a:t>
            </a:r>
          </a:p>
        </p:txBody>
      </p:sp>
      <p:sp>
        <p:nvSpPr>
          <p:cNvPr id="158" name="矩形 157"/>
          <p:cNvSpPr/>
          <p:nvPr/>
        </p:nvSpPr>
        <p:spPr>
          <a:xfrm>
            <a:off x="2717577"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服务器</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性能监控</a:t>
            </a:r>
          </a:p>
        </p:txBody>
      </p:sp>
      <p:grpSp>
        <p:nvGrpSpPr>
          <p:cNvPr id="159" name="组合 158"/>
          <p:cNvGrpSpPr/>
          <p:nvPr/>
        </p:nvGrpSpPr>
        <p:grpSpPr>
          <a:xfrm>
            <a:off x="1480774" y="4551512"/>
            <a:ext cx="2262535" cy="335166"/>
            <a:chOff x="3593109" y="2511381"/>
            <a:chExt cx="4817222" cy="713611"/>
          </a:xfrm>
        </p:grpSpPr>
        <p:pic>
          <p:nvPicPr>
            <p:cNvPr id="183" name="图片 182">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3593109" y="2511381"/>
              <a:ext cx="680320" cy="697764"/>
            </a:xfrm>
            <a:prstGeom prst="rect">
              <a:avLst/>
            </a:prstGeom>
          </p:spPr>
        </p:pic>
        <p:sp>
          <p:nvSpPr>
            <p:cNvPr id="184" name="加号 183"/>
            <p:cNvSpPr/>
            <p:nvPr/>
          </p:nvSpPr>
          <p:spPr>
            <a:xfrm>
              <a:off x="4239503" y="2651669"/>
              <a:ext cx="379141" cy="379141"/>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85" name="加号 184"/>
            <p:cNvSpPr/>
            <p:nvPr/>
          </p:nvSpPr>
          <p:spPr>
            <a:xfrm>
              <a:off x="5908658" y="2651668"/>
              <a:ext cx="379140" cy="379140"/>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pic>
          <p:nvPicPr>
            <p:cNvPr id="186" name="图片 185"/>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746885" y="2549614"/>
              <a:ext cx="1081704" cy="675378"/>
            </a:xfrm>
            <a:prstGeom prst="rect">
              <a:avLst/>
            </a:prstGeom>
          </p:spPr>
        </p:pic>
        <p:pic>
          <p:nvPicPr>
            <p:cNvPr id="187" name="图片 186"/>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403109" y="2543005"/>
              <a:ext cx="2007222" cy="553964"/>
            </a:xfrm>
            <a:prstGeom prst="rect">
              <a:avLst/>
            </a:prstGeom>
          </p:spPr>
        </p:pic>
      </p:grpSp>
      <p:sp>
        <p:nvSpPr>
          <p:cNvPr id="5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13</a:t>
            </a:r>
            <a:endParaRPr lang="zh-CN" altLang="en-US" sz="1000" dirty="0">
              <a:ea typeface="宋体" charset="-122"/>
            </a:endParaRPr>
          </a:p>
        </p:txBody>
      </p:sp>
    </p:spTree>
    <p:extLst>
      <p:ext uri="{BB962C8B-B14F-4D97-AF65-F5344CB8AC3E}">
        <p14:creationId xmlns:p14="http://schemas.microsoft.com/office/powerpoint/2010/main" val="1458043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a:xfrm>
            <a:off x="6631214" y="5733256"/>
            <a:ext cx="457200" cy="228600"/>
          </a:xfrm>
        </p:spPr>
        <p:txBody>
          <a:bodyPr/>
          <a:lstStyle/>
          <a:p>
            <a:fld id="{57EA92A5-C027-4AA6-B826-350AEA676BBC}" type="slidenum">
              <a:rPr lang="zh-CN" altLang="en-US" smtClean="0"/>
              <a:pPr/>
              <a:t>14</a:t>
            </a:fld>
            <a:endParaRPr lang="zh-CN" altLang="en-US"/>
          </a:p>
        </p:txBody>
      </p:sp>
      <p:sp>
        <p:nvSpPr>
          <p:cNvPr id="121" name="矩形 120"/>
          <p:cNvSpPr/>
          <p:nvPr/>
        </p:nvSpPr>
        <p:spPr>
          <a:xfrm>
            <a:off x="176095" y="4490323"/>
            <a:ext cx="7924297" cy="67595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10992" y="4538480"/>
            <a:ext cx="7290351" cy="5784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4" name="矩形 123"/>
          <p:cNvSpPr/>
          <p:nvPr/>
        </p:nvSpPr>
        <p:spPr>
          <a:xfrm>
            <a:off x="176095" y="1798275"/>
            <a:ext cx="7924297" cy="145987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 name="矩形 10"/>
          <p:cNvSpPr/>
          <p:nvPr/>
        </p:nvSpPr>
        <p:spPr>
          <a:xfrm>
            <a:off x="176095" y="3206682"/>
            <a:ext cx="7924297" cy="1283640"/>
          </a:xfrm>
          <a:custGeom>
            <a:avLst/>
            <a:gdLst>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0 w 7924297"/>
              <a:gd name="connsiteY4" fmla="*/ 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5" fmla="*/ 0 w 7924297"/>
              <a:gd name="connsiteY5" fmla="*/ 0 h 12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4297" h="1294460">
                <a:moveTo>
                  <a:pt x="0" y="0"/>
                </a:moveTo>
                <a:lnTo>
                  <a:pt x="7924297" y="0"/>
                </a:lnTo>
                <a:lnTo>
                  <a:pt x="7924297" y="1294460"/>
                </a:lnTo>
                <a:lnTo>
                  <a:pt x="0" y="1294460"/>
                </a:lnTo>
                <a:cubicBezTo>
                  <a:pt x="0" y="862973"/>
                  <a:pt x="91440" y="91440"/>
                  <a:pt x="91440" y="91440"/>
                </a:cubicBezTo>
                <a:lnTo>
                  <a:pt x="0" y="0"/>
                </a:lnTo>
                <a:close/>
              </a:path>
            </a:pathLst>
          </a:custGeom>
          <a:solidFill>
            <a:sysClr val="window" lastClr="FFFFFF"/>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176094" y="1797634"/>
            <a:ext cx="475394" cy="2692690"/>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服务资源的封装发布</a:t>
            </a:r>
          </a:p>
        </p:txBody>
      </p:sp>
      <p:sp>
        <p:nvSpPr>
          <p:cNvPr id="130" name="矩形 129"/>
          <p:cNvSpPr/>
          <p:nvPr/>
        </p:nvSpPr>
        <p:spPr>
          <a:xfrm>
            <a:off x="176094" y="4490323"/>
            <a:ext cx="475394" cy="675955"/>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对比引擎实现</a:t>
            </a:r>
          </a:p>
        </p:txBody>
      </p:sp>
      <p:grpSp>
        <p:nvGrpSpPr>
          <p:cNvPr id="133" name="组合 132"/>
          <p:cNvGrpSpPr/>
          <p:nvPr/>
        </p:nvGrpSpPr>
        <p:grpSpPr>
          <a:xfrm>
            <a:off x="4437604" y="1842084"/>
            <a:ext cx="3563739" cy="1288537"/>
            <a:chOff x="6395617" y="3385057"/>
            <a:chExt cx="3563739" cy="1316353"/>
          </a:xfrm>
        </p:grpSpPr>
        <p:sp>
          <p:nvSpPr>
            <p:cNvPr id="223" name="矩形 222"/>
            <p:cNvSpPr/>
            <p:nvPr/>
          </p:nvSpPr>
          <p:spPr>
            <a:xfrm>
              <a:off x="6395617" y="3385057"/>
              <a:ext cx="3563739" cy="1316353"/>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4" name="矩形 223"/>
            <p:cNvSpPr/>
            <p:nvPr/>
          </p:nvSpPr>
          <p:spPr>
            <a:xfrm>
              <a:off x="6470386" y="3457598"/>
              <a:ext cx="577834" cy="117907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数据服务的封装发布</a:t>
              </a:r>
            </a:p>
          </p:txBody>
        </p:sp>
      </p:grpSp>
      <p:sp>
        <p:nvSpPr>
          <p:cNvPr id="134" name="矩形 133"/>
          <p:cNvSpPr/>
          <p:nvPr/>
        </p:nvSpPr>
        <p:spPr>
          <a:xfrm>
            <a:off x="710992" y="1846496"/>
            <a:ext cx="3328251" cy="12860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5" name="矩形 134"/>
          <p:cNvSpPr/>
          <p:nvPr/>
        </p:nvSpPr>
        <p:spPr>
          <a:xfrm>
            <a:off x="759106" y="194265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模型服务的封装发布</a:t>
            </a:r>
          </a:p>
        </p:txBody>
      </p:sp>
      <p:grpSp>
        <p:nvGrpSpPr>
          <p:cNvPr id="138" name="组合 137"/>
          <p:cNvGrpSpPr/>
          <p:nvPr/>
        </p:nvGrpSpPr>
        <p:grpSpPr>
          <a:xfrm>
            <a:off x="710992" y="3224496"/>
            <a:ext cx="3328251" cy="1203054"/>
            <a:chOff x="2719805" y="3384040"/>
            <a:chExt cx="3328251" cy="1203054"/>
          </a:xfrm>
        </p:grpSpPr>
        <p:grpSp>
          <p:nvGrpSpPr>
            <p:cNvPr id="196" name="组合 195"/>
            <p:cNvGrpSpPr/>
            <p:nvPr/>
          </p:nvGrpSpPr>
          <p:grpSpPr>
            <a:xfrm>
              <a:off x="2719805" y="3384040"/>
              <a:ext cx="3328251" cy="1203054"/>
              <a:chOff x="2669005" y="4805569"/>
              <a:chExt cx="3328251" cy="1203054"/>
            </a:xfrm>
          </p:grpSpPr>
          <p:sp>
            <p:nvSpPr>
              <p:cNvPr id="201" name="矩形 200"/>
              <p:cNvSpPr/>
              <p:nvPr/>
            </p:nvSpPr>
            <p:spPr>
              <a:xfrm>
                <a:off x="2669005" y="4805569"/>
                <a:ext cx="3328251"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2" name="矩形 201"/>
              <p:cNvSpPr/>
              <p:nvPr/>
            </p:nvSpPr>
            <p:spPr>
              <a:xfrm>
                <a:off x="2717119" y="483172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的实现</a:t>
                </a:r>
              </a:p>
            </p:txBody>
          </p:sp>
        </p:grpSp>
        <p:sp>
          <p:nvSpPr>
            <p:cNvPr id="197" name="圆角矩形 196"/>
            <p:cNvSpPr/>
            <p:nvPr/>
          </p:nvSpPr>
          <p:spPr>
            <a:xfrm>
              <a:off x="3628915" y="3427105"/>
              <a:ext cx="2049089" cy="242481"/>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300" b="0" i="0" u="none" strike="noStrike" kern="0" cap="none" spc="0" normalizeH="0" baseline="3000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8" name="圆角矩形 197"/>
            <p:cNvSpPr/>
            <p:nvPr/>
          </p:nvSpPr>
          <p:spPr>
            <a:xfrm>
              <a:off x="3628915" y="3715287"/>
              <a:ext cx="2053894" cy="24658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99" name="圆角矩形 198"/>
            <p:cNvSpPr/>
            <p:nvPr/>
          </p:nvSpPr>
          <p:spPr>
            <a:xfrm>
              <a:off x="3619877" y="4003021"/>
              <a:ext cx="2065731" cy="24842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p>
          </p:txBody>
        </p:sp>
        <p:sp>
          <p:nvSpPr>
            <p:cNvPr id="200" name="圆角矩形 199"/>
            <p:cNvSpPr/>
            <p:nvPr/>
          </p:nvSpPr>
          <p:spPr>
            <a:xfrm>
              <a:off x="3619280" y="4297148"/>
              <a:ext cx="2065731" cy="250399"/>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
        <p:nvSpPr>
          <p:cNvPr id="140" name="矩形 139"/>
          <p:cNvSpPr/>
          <p:nvPr/>
        </p:nvSpPr>
        <p:spPr>
          <a:xfrm>
            <a:off x="1410001"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1" name="矩形 140"/>
          <p:cNvSpPr/>
          <p:nvPr/>
        </p:nvSpPr>
        <p:spPr>
          <a:xfrm>
            <a:off x="1413797"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42" name="矩形 141"/>
          <p:cNvSpPr/>
          <p:nvPr/>
        </p:nvSpPr>
        <p:spPr>
          <a:xfrm>
            <a:off x="2784023" y="2647324"/>
            <a:ext cx="1152197"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3" name="直接箭头连接符 142"/>
          <p:cNvCxnSpPr>
            <a:stCxn id="140" idx="2"/>
            <a:endCxn id="141" idx="0"/>
          </p:cNvCxnSpPr>
          <p:nvPr/>
        </p:nvCxnSpPr>
        <p:spPr>
          <a:xfrm>
            <a:off x="1997267" y="2447192"/>
            <a:ext cx="3796"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44" name="直接箭头连接符 143"/>
          <p:cNvCxnSpPr>
            <a:stCxn id="141" idx="3"/>
            <a:endCxn id="142" idx="1"/>
          </p:cNvCxnSpPr>
          <p:nvPr/>
        </p:nvCxnSpPr>
        <p:spPr>
          <a:xfrm>
            <a:off x="2588328" y="2842524"/>
            <a:ext cx="195695" cy="0"/>
          </a:xfrm>
          <a:prstGeom prst="straightConnector1">
            <a:avLst/>
          </a:prstGeom>
          <a:noFill/>
          <a:ln w="6350" cap="flat" cmpd="sng" algn="ctr">
            <a:solidFill>
              <a:sysClr val="windowText" lastClr="000000"/>
            </a:solidFill>
            <a:prstDash val="solid"/>
            <a:miter lim="800000"/>
            <a:tailEnd type="triangle"/>
          </a:ln>
          <a:effectLst/>
        </p:spPr>
      </p:cxnSp>
      <p:grpSp>
        <p:nvGrpSpPr>
          <p:cNvPr id="145" name="组合 144"/>
          <p:cNvGrpSpPr/>
          <p:nvPr/>
        </p:nvGrpSpPr>
        <p:grpSpPr>
          <a:xfrm>
            <a:off x="2789521" y="1933728"/>
            <a:ext cx="1144550" cy="538989"/>
            <a:chOff x="4747534" y="3476701"/>
            <a:chExt cx="1144550" cy="538989"/>
          </a:xfrm>
        </p:grpSpPr>
        <p:sp>
          <p:nvSpPr>
            <p:cNvPr id="192" name="文本框 191"/>
            <p:cNvSpPr txBox="1"/>
            <p:nvPr/>
          </p:nvSpPr>
          <p:spPr>
            <a:xfrm>
              <a:off x="4747534"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3" name="流程图: 多文档 192"/>
            <p:cNvSpPr/>
            <p:nvPr/>
          </p:nvSpPr>
          <p:spPr>
            <a:xfrm>
              <a:off x="4751330" y="34767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46" name="矩形 145"/>
          <p:cNvSpPr/>
          <p:nvPr/>
        </p:nvSpPr>
        <p:spPr>
          <a:xfrm>
            <a:off x="5295334"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7" name="矩形 146"/>
          <p:cNvSpPr/>
          <p:nvPr/>
        </p:nvSpPr>
        <p:spPr>
          <a:xfrm>
            <a:off x="5295334"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元数据描述</a:t>
            </a:r>
          </a:p>
        </p:txBody>
      </p:sp>
      <p:sp>
        <p:nvSpPr>
          <p:cNvPr id="148" name="矩形 147"/>
          <p:cNvSpPr/>
          <p:nvPr/>
        </p:nvSpPr>
        <p:spPr>
          <a:xfrm>
            <a:off x="6665561" y="2657309"/>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9" name="直接箭头连接符 148"/>
          <p:cNvCxnSpPr>
            <a:stCxn id="146" idx="2"/>
            <a:endCxn id="147" idx="0"/>
          </p:cNvCxnSpPr>
          <p:nvPr/>
        </p:nvCxnSpPr>
        <p:spPr>
          <a:xfrm>
            <a:off x="5882600" y="2447192"/>
            <a:ext cx="0"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50" name="直接箭头连接符 149"/>
          <p:cNvCxnSpPr>
            <a:stCxn id="147" idx="3"/>
            <a:endCxn id="148" idx="1"/>
          </p:cNvCxnSpPr>
          <p:nvPr/>
        </p:nvCxnSpPr>
        <p:spPr>
          <a:xfrm>
            <a:off x="6469865" y="2842524"/>
            <a:ext cx="195696" cy="4992"/>
          </a:xfrm>
          <a:prstGeom prst="straightConnector1">
            <a:avLst/>
          </a:prstGeom>
          <a:noFill/>
          <a:ln w="6350" cap="flat" cmpd="sng" algn="ctr">
            <a:solidFill>
              <a:sysClr val="windowText" lastClr="000000"/>
            </a:solidFill>
            <a:prstDash val="solid"/>
            <a:miter lim="800000"/>
            <a:tailEnd type="triangle"/>
          </a:ln>
          <a:effectLst/>
        </p:spPr>
      </p:cxnSp>
      <p:grpSp>
        <p:nvGrpSpPr>
          <p:cNvPr id="151" name="组合 150"/>
          <p:cNvGrpSpPr/>
          <p:nvPr/>
        </p:nvGrpSpPr>
        <p:grpSpPr>
          <a:xfrm>
            <a:off x="6674854" y="1971828"/>
            <a:ext cx="1140754" cy="538989"/>
            <a:chOff x="8632867" y="3514801"/>
            <a:chExt cx="1140754" cy="538989"/>
          </a:xfrm>
        </p:grpSpPr>
        <p:sp>
          <p:nvSpPr>
            <p:cNvPr id="190" name="文本框 189"/>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1" name="流程图: 多文档 190"/>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52" name="上箭头 151"/>
          <p:cNvSpPr/>
          <p:nvPr/>
        </p:nvSpPr>
        <p:spPr>
          <a:xfrm>
            <a:off x="7163077" y="2477990"/>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53" name="上箭头 152"/>
          <p:cNvSpPr/>
          <p:nvPr/>
        </p:nvSpPr>
        <p:spPr>
          <a:xfrm>
            <a:off x="3283439" y="2453515"/>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154" name="组合 153"/>
          <p:cNvGrpSpPr/>
          <p:nvPr/>
        </p:nvGrpSpPr>
        <p:grpSpPr>
          <a:xfrm>
            <a:off x="4437604" y="3224496"/>
            <a:ext cx="3563739" cy="1203054"/>
            <a:chOff x="6395617" y="4805569"/>
            <a:chExt cx="3563739" cy="1203054"/>
          </a:xfrm>
        </p:grpSpPr>
        <p:sp>
          <p:nvSpPr>
            <p:cNvPr id="188" name="矩形 187"/>
            <p:cNvSpPr/>
            <p:nvPr/>
          </p:nvSpPr>
          <p:spPr>
            <a:xfrm>
              <a:off x="6395617" y="4805569"/>
              <a:ext cx="3563739"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89" name="矩形 188"/>
            <p:cNvSpPr/>
            <p:nvPr/>
          </p:nvSpPr>
          <p:spPr>
            <a:xfrm>
              <a:off x="6467032" y="4831729"/>
              <a:ext cx="58118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对比服务的封装发布</a:t>
              </a:r>
            </a:p>
          </p:txBody>
        </p:sp>
      </p:grpSp>
      <p:sp>
        <p:nvSpPr>
          <p:cNvPr id="161" name="矩形 160"/>
          <p:cNvSpPr/>
          <p:nvPr/>
        </p:nvSpPr>
        <p:spPr>
          <a:xfrm>
            <a:off x="176095" y="5161002"/>
            <a:ext cx="7924297" cy="10548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p:cNvSpPr/>
          <p:nvPr/>
        </p:nvSpPr>
        <p:spPr>
          <a:xfrm>
            <a:off x="710992" y="5209159"/>
            <a:ext cx="7290351" cy="965647"/>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p:cNvSpPr/>
          <p:nvPr/>
        </p:nvSpPr>
        <p:spPr>
          <a:xfrm>
            <a:off x="176094" y="5161002"/>
            <a:ext cx="475394" cy="1054854"/>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实验验证</a:t>
            </a:r>
          </a:p>
        </p:txBody>
      </p:sp>
      <p:grpSp>
        <p:nvGrpSpPr>
          <p:cNvPr id="164" name="组合 163"/>
          <p:cNvGrpSpPr/>
          <p:nvPr/>
        </p:nvGrpSpPr>
        <p:grpSpPr>
          <a:xfrm>
            <a:off x="787336" y="5265712"/>
            <a:ext cx="7141522" cy="845594"/>
            <a:chOff x="2745349" y="6138006"/>
            <a:chExt cx="7141522" cy="845594"/>
          </a:xfrm>
        </p:grpSpPr>
        <p:sp>
          <p:nvSpPr>
            <p:cNvPr id="177" name="圆角矩形 176"/>
            <p:cNvSpPr/>
            <p:nvPr/>
          </p:nvSpPr>
          <p:spPr>
            <a:xfrm>
              <a:off x="2745349" y="6201504"/>
              <a:ext cx="3403991" cy="316417"/>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IBIS, Biome-BGC, LPJ DGVM</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模型服务的发布</a:t>
              </a:r>
            </a:p>
          </p:txBody>
        </p:sp>
        <p:sp>
          <p:nvSpPr>
            <p:cNvPr id="178" name="圆角矩形 177"/>
            <p:cNvSpPr/>
            <p:nvPr/>
          </p:nvSpPr>
          <p:spPr>
            <a:xfrm>
              <a:off x="2745350" y="6603684"/>
              <a:ext cx="3403990" cy="322582"/>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气象、土壤、植被和站点数据服务的发布</a:t>
              </a:r>
            </a:p>
          </p:txBody>
        </p:sp>
        <p:sp>
          <p:nvSpPr>
            <p:cNvPr id="179" name="圆角矩形 178"/>
            <p:cNvSpPr/>
            <p:nvPr/>
          </p:nvSpPr>
          <p:spPr>
            <a:xfrm>
              <a:off x="6482881" y="6138006"/>
              <a:ext cx="1232193" cy="845594"/>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40595</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个网格点和</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231</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个观测站点的批量模拟</a:t>
              </a:r>
            </a:p>
          </p:txBody>
        </p:sp>
        <p:sp>
          <p:nvSpPr>
            <p:cNvPr id="180" name="圆角矩形 179"/>
            <p:cNvSpPr/>
            <p:nvPr/>
          </p:nvSpPr>
          <p:spPr>
            <a:xfrm>
              <a:off x="7958148" y="6201504"/>
              <a:ext cx="1928723" cy="724761"/>
            </a:xfrm>
            <a:prstGeom prst="roundRect">
              <a:avLst/>
            </a:prstGeom>
            <a:solidFill>
              <a:sysClr val="window" lastClr="FFFFFF"/>
            </a:solidFill>
            <a:ln w="12700" cap="flat" cmpd="sng" algn="ctr">
              <a:solidFill>
                <a:sysClr val="windowText" lastClr="000000"/>
              </a:solidFill>
              <a:prstDash val="solid"/>
              <a:miter lim="800000"/>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观测站点对比</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全球时空分布格局对比</a:t>
              </a:r>
            </a:p>
          </p:txBody>
        </p:sp>
        <p:cxnSp>
          <p:nvCxnSpPr>
            <p:cNvPr id="181" name="肘形连接符 180"/>
            <p:cNvCxnSpPr>
              <a:stCxn id="177" idx="3"/>
              <a:endCxn id="179" idx="1"/>
            </p:cNvCxnSpPr>
            <p:nvPr/>
          </p:nvCxnSpPr>
          <p:spPr>
            <a:xfrm>
              <a:off x="6149340" y="6359713"/>
              <a:ext cx="333541" cy="201090"/>
            </a:xfrm>
            <a:prstGeom prst="bentConnector3">
              <a:avLst/>
            </a:prstGeom>
            <a:noFill/>
            <a:ln w="6350" cap="flat" cmpd="sng" algn="ctr">
              <a:solidFill>
                <a:sysClr val="windowText" lastClr="000000"/>
              </a:solidFill>
              <a:prstDash val="solid"/>
              <a:miter lim="800000"/>
              <a:tailEnd type="triangle"/>
            </a:ln>
            <a:effectLst/>
          </p:spPr>
        </p:cxnSp>
        <p:cxnSp>
          <p:nvCxnSpPr>
            <p:cNvPr id="182" name="肘形连接符 181"/>
            <p:cNvCxnSpPr>
              <a:stCxn id="178" idx="3"/>
              <a:endCxn id="179" idx="1"/>
            </p:cNvCxnSpPr>
            <p:nvPr/>
          </p:nvCxnSpPr>
          <p:spPr>
            <a:xfrm flipV="1">
              <a:off x="6149340" y="6560803"/>
              <a:ext cx="333541" cy="204172"/>
            </a:xfrm>
            <a:prstGeom prst="bentConnector3">
              <a:avLst/>
            </a:prstGeom>
            <a:noFill/>
            <a:ln w="6350" cap="flat" cmpd="sng" algn="ctr">
              <a:solidFill>
                <a:sysClr val="windowText" lastClr="000000"/>
              </a:solidFill>
              <a:prstDash val="solid"/>
              <a:miter lim="800000"/>
              <a:tailEnd type="triangle"/>
            </a:ln>
            <a:effectLst/>
          </p:spPr>
        </p:cxnSp>
      </p:grpSp>
      <p:cxnSp>
        <p:nvCxnSpPr>
          <p:cNvPr id="165" name="直接箭头连接符 164"/>
          <p:cNvCxnSpPr>
            <a:stCxn id="179" idx="3"/>
            <a:endCxn id="180" idx="1"/>
          </p:cNvCxnSpPr>
          <p:nvPr/>
        </p:nvCxnSpPr>
        <p:spPr>
          <a:xfrm>
            <a:off x="5757061" y="5688509"/>
            <a:ext cx="243074" cy="3082"/>
          </a:xfrm>
          <a:prstGeom prst="straightConnector1">
            <a:avLst/>
          </a:prstGeom>
          <a:noFill/>
          <a:ln w="6350" cap="flat" cmpd="sng" algn="ctr">
            <a:solidFill>
              <a:sysClr val="windowText" lastClr="000000"/>
            </a:solidFill>
            <a:prstDash val="solid"/>
            <a:miter lim="800000"/>
            <a:tailEnd type="triangle"/>
          </a:ln>
          <a:effectLst/>
        </p:spPr>
      </p:cxnSp>
      <p:sp>
        <p:nvSpPr>
          <p:cNvPr id="166" name="矩形 165"/>
          <p:cNvSpPr/>
          <p:nvPr/>
        </p:nvSpPr>
        <p:spPr>
          <a:xfrm>
            <a:off x="999264" y="4617785"/>
            <a:ext cx="1665666"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对比方案设计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和结构化表达</a:t>
            </a:r>
          </a:p>
        </p:txBody>
      </p:sp>
      <p:sp>
        <p:nvSpPr>
          <p:cNvPr id="167" name="矩形 166"/>
          <p:cNvSpPr/>
          <p:nvPr/>
        </p:nvSpPr>
        <p:spPr>
          <a:xfrm>
            <a:off x="3140674" y="4617785"/>
            <a:ext cx="2055564"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对比科学工作流</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可视化表达和结构化存储</a:t>
            </a:r>
          </a:p>
        </p:txBody>
      </p:sp>
      <p:sp>
        <p:nvSpPr>
          <p:cNvPr id="168" name="矩形 167"/>
          <p:cNvSpPr/>
          <p:nvPr/>
        </p:nvSpPr>
        <p:spPr>
          <a:xfrm>
            <a:off x="5671982" y="4618881"/>
            <a:ext cx="2025702" cy="416709"/>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对比任务的执行</a:t>
            </a:r>
          </a:p>
        </p:txBody>
      </p:sp>
      <p:cxnSp>
        <p:nvCxnSpPr>
          <p:cNvPr id="169" name="直接连接符 168"/>
          <p:cNvCxnSpPr>
            <a:stCxn id="128" idx="2"/>
            <a:endCxn id="128" idx="1"/>
          </p:cNvCxnSpPr>
          <p:nvPr/>
        </p:nvCxnSpPr>
        <p:spPr>
          <a:xfrm flipV="1">
            <a:off x="8100392" y="3206682"/>
            <a:ext cx="0" cy="1283640"/>
          </a:xfrm>
          <a:prstGeom prst="line">
            <a:avLst/>
          </a:prstGeom>
          <a:noFill/>
          <a:ln w="6350" cap="flat" cmpd="sng" algn="ctr">
            <a:solidFill>
              <a:sysClr val="windowText" lastClr="000000"/>
            </a:solidFill>
            <a:prstDash val="solid"/>
            <a:miter lim="800000"/>
          </a:ln>
          <a:effectLst/>
        </p:spPr>
      </p:cxnSp>
      <p:sp>
        <p:nvSpPr>
          <p:cNvPr id="170" name="矩形 169"/>
          <p:cNvSpPr/>
          <p:nvPr/>
        </p:nvSpPr>
        <p:spPr>
          <a:xfrm>
            <a:off x="5295334" y="3332266"/>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71" name="矩形 170"/>
          <p:cNvSpPr/>
          <p:nvPr/>
        </p:nvSpPr>
        <p:spPr>
          <a:xfrm>
            <a:off x="5295334" y="3956001"/>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72" name="矩形 171"/>
          <p:cNvSpPr/>
          <p:nvPr/>
        </p:nvSpPr>
        <p:spPr>
          <a:xfrm>
            <a:off x="6665561" y="3965986"/>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grpSp>
        <p:nvGrpSpPr>
          <p:cNvPr id="173" name="组合 172"/>
          <p:cNvGrpSpPr/>
          <p:nvPr/>
        </p:nvGrpSpPr>
        <p:grpSpPr>
          <a:xfrm>
            <a:off x="6674854" y="3280505"/>
            <a:ext cx="1140754" cy="538989"/>
            <a:chOff x="8632867" y="3514801"/>
            <a:chExt cx="1140754" cy="538989"/>
          </a:xfrm>
        </p:grpSpPr>
        <p:sp>
          <p:nvSpPr>
            <p:cNvPr id="175" name="文本框 174"/>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6" name="流程图: 多文档 175"/>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74" name="上箭头 173"/>
          <p:cNvSpPr/>
          <p:nvPr/>
        </p:nvSpPr>
        <p:spPr>
          <a:xfrm>
            <a:off x="7163077" y="3786667"/>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18"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67"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14</a:t>
            </a:r>
            <a:endParaRPr lang="zh-CN" altLang="en-US" sz="1000" dirty="0">
              <a:ea typeface="宋体" charset="-122"/>
            </a:endParaRPr>
          </a:p>
        </p:txBody>
      </p:sp>
    </p:spTree>
    <p:extLst>
      <p:ext uri="{BB962C8B-B14F-4D97-AF65-F5344CB8AC3E}">
        <p14:creationId xmlns:p14="http://schemas.microsoft.com/office/powerpoint/2010/main" val="570031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研究内容和成果</a:t>
              </a:r>
              <a:endParaRPr lang="en-US" altLang="zh-CN" sz="2400" dirty="0">
                <a:solidFill>
                  <a:srgbClr val="FF0000"/>
                </a:solidFill>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15</a:t>
            </a:r>
            <a:endParaRPr lang="zh-CN" altLang="en-US" sz="1000" dirty="0">
              <a:ea typeface="宋体" charset="-122"/>
            </a:endParaRPr>
          </a:p>
        </p:txBody>
      </p:sp>
    </p:spTree>
    <p:extLst>
      <p:ext uri="{BB962C8B-B14F-4D97-AF65-F5344CB8AC3E}">
        <p14:creationId xmlns:p14="http://schemas.microsoft.com/office/powerpoint/2010/main" val="2615065367"/>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a:t>4</a:t>
            </a:r>
            <a:r>
              <a:rPr lang="en-US" altLang="zh-CN" dirty="0" smtClean="0"/>
              <a:t> </a:t>
            </a:r>
            <a:r>
              <a:rPr lang="zh-CN" altLang="en-US" dirty="0" smtClean="0"/>
              <a:t>研究内容和成果</a:t>
            </a:r>
            <a:endParaRPr lang="zh-CN" altLang="en-US" dirty="0"/>
          </a:p>
        </p:txBody>
      </p:sp>
      <p:sp>
        <p:nvSpPr>
          <p:cNvPr id="19" name="灯片编号占位符 18"/>
          <p:cNvSpPr>
            <a:spLocks noGrp="1"/>
          </p:cNvSpPr>
          <p:nvPr>
            <p:ph type="sldNum" sz="quarter" idx="11"/>
          </p:nvPr>
        </p:nvSpPr>
        <p:spPr/>
        <p:txBody>
          <a:bodyPr/>
          <a:lstStyle/>
          <a:p>
            <a:fld id="{57EA92A5-C027-4AA6-B826-350AEA676BBC}" type="slidenum">
              <a:rPr lang="zh-CN" altLang="en-US" smtClean="0"/>
              <a:pPr/>
              <a:t>16</a:t>
            </a:fld>
            <a:endParaRPr lang="zh-CN" altLang="en-US"/>
          </a:p>
        </p:txBody>
      </p:sp>
      <p:grpSp>
        <p:nvGrpSpPr>
          <p:cNvPr id="20" name="组合 19"/>
          <p:cNvGrpSpPr/>
          <p:nvPr/>
        </p:nvGrpSpPr>
        <p:grpSpPr>
          <a:xfrm>
            <a:off x="971600" y="1557338"/>
            <a:ext cx="6096000" cy="3528392"/>
            <a:chOff x="1403648" y="1844824"/>
            <a:chExt cx="6096000" cy="3528392"/>
          </a:xfrm>
        </p:grpSpPr>
        <p:graphicFrame>
          <p:nvGraphicFramePr>
            <p:cNvPr id="7" name="图示 6"/>
            <p:cNvGraphicFramePr/>
            <p:nvPr>
              <p:extLst>
                <p:ext uri="{D42A27DB-BD31-4B8C-83A1-F6EECF244321}">
                  <p14:modId xmlns:p14="http://schemas.microsoft.com/office/powerpoint/2010/main" val="2386144009"/>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9" name="TextBox 7"/>
            <p:cNvSpPr txBox="1">
              <a:spLocks noChangeArrowheads="1"/>
            </p:cNvSpPr>
            <p:nvPr/>
          </p:nvSpPr>
          <p:spPr bwMode="auto">
            <a:xfrm>
              <a:off x="1977156"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0" name="TextBox 8"/>
            <p:cNvSpPr txBox="1">
              <a:spLocks noChangeArrowheads="1"/>
            </p:cNvSpPr>
            <p:nvPr/>
          </p:nvSpPr>
          <p:spPr bwMode="auto">
            <a:xfrm>
              <a:off x="1945250"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sp>
          <p:nvSpPr>
            <p:cNvPr id="21" name="TextBox 8"/>
            <p:cNvSpPr txBox="1">
              <a:spLocks noChangeArrowheads="1"/>
            </p:cNvSpPr>
            <p:nvPr/>
          </p:nvSpPr>
          <p:spPr bwMode="auto">
            <a:xfrm>
              <a:off x="1620937" y="4612520"/>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smtClean="0">
                  <a:latin typeface="Broadway" panose="04040905080B02020502" pitchFamily="82" charset="0"/>
                </a:rPr>
                <a:t>4</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10809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583630"/>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碳循环模型开放式对比系统架构的构建</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17</a:t>
            </a:fld>
            <a:endParaRPr lang="zh-CN" altLang="en-US"/>
          </a:p>
        </p:txBody>
      </p:sp>
    </p:spTree>
    <p:extLst>
      <p:ext uri="{BB962C8B-B14F-4D97-AF65-F5344CB8AC3E}">
        <p14:creationId xmlns:p14="http://schemas.microsoft.com/office/powerpoint/2010/main" val="715195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4.1 </a:t>
            </a:r>
            <a:r>
              <a:rPr lang="zh-CN" altLang="en-US" sz="2400" dirty="0"/>
              <a:t>陆地碳循环模型开放式对比系统框架</a:t>
            </a:r>
            <a:endParaRPr lang="zh-CN" altLang="en-US" sz="2400" dirty="0"/>
          </a:p>
        </p:txBody>
      </p:sp>
      <p:sp>
        <p:nvSpPr>
          <p:cNvPr id="4" name="内容占位符 2"/>
          <p:cNvSpPr txBox="1">
            <a:spLocks/>
          </p:cNvSpPr>
          <p:nvPr/>
        </p:nvSpPr>
        <p:spPr bwMode="auto">
          <a:xfrm>
            <a:off x="490112" y="1066800"/>
            <a:ext cx="517788" cy="5691699"/>
          </a:xfrm>
          <a:prstGeom prst="rect">
            <a:avLst/>
          </a:prstGeom>
          <a:noFill/>
          <a:ln w="9525">
            <a:noFill/>
            <a:miter lim="800000"/>
            <a:headEnd/>
            <a:tailEnd/>
          </a:ln>
        </p:spPr>
        <p:txBody>
          <a:bodyPr vert="eaVert"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碳循环模型开放式对比系统架构的构建</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18</a:t>
            </a:fld>
            <a:endParaRPr lang="zh-CN" altLang="en-US" dirty="0"/>
          </a:p>
        </p:txBody>
      </p:sp>
      <p:grpSp>
        <p:nvGrpSpPr>
          <p:cNvPr id="89" name="组合 88"/>
          <p:cNvGrpSpPr/>
          <p:nvPr/>
        </p:nvGrpSpPr>
        <p:grpSpPr>
          <a:xfrm>
            <a:off x="1583979" y="1055712"/>
            <a:ext cx="5899841" cy="5766126"/>
            <a:chOff x="2744527" y="457944"/>
            <a:chExt cx="5899841" cy="5766126"/>
          </a:xfrm>
        </p:grpSpPr>
        <p:sp>
          <p:nvSpPr>
            <p:cNvPr id="90" name="矩形 89"/>
            <p:cNvSpPr/>
            <p:nvPr/>
          </p:nvSpPr>
          <p:spPr>
            <a:xfrm>
              <a:off x="3025959" y="3485454"/>
              <a:ext cx="5520606" cy="13378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1" name="矩形 90"/>
            <p:cNvSpPr/>
            <p:nvPr/>
          </p:nvSpPr>
          <p:spPr>
            <a:xfrm>
              <a:off x="3025961" y="4769040"/>
              <a:ext cx="5520604" cy="14543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2" name="矩形 91"/>
            <p:cNvSpPr/>
            <p:nvPr/>
          </p:nvSpPr>
          <p:spPr>
            <a:xfrm>
              <a:off x="3025961" y="1473842"/>
              <a:ext cx="5520604" cy="2010118"/>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 name="矩形 92"/>
            <p:cNvSpPr/>
            <p:nvPr/>
          </p:nvSpPr>
          <p:spPr>
            <a:xfrm>
              <a:off x="3025959" y="4770173"/>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基础支撑</a:t>
              </a:r>
            </a:p>
          </p:txBody>
        </p:sp>
        <p:sp>
          <p:nvSpPr>
            <p:cNvPr id="94" name="矩形 93"/>
            <p:cNvSpPr/>
            <p:nvPr/>
          </p:nvSpPr>
          <p:spPr>
            <a:xfrm>
              <a:off x="3025959" y="1474483"/>
              <a:ext cx="475394" cy="201032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a:t>
              </a:r>
            </a:p>
          </p:txBody>
        </p:sp>
        <p:sp>
          <p:nvSpPr>
            <p:cNvPr id="95" name="矩形 94"/>
            <p:cNvSpPr/>
            <p:nvPr/>
          </p:nvSpPr>
          <p:spPr>
            <a:xfrm>
              <a:off x="3025961" y="457944"/>
              <a:ext cx="5520604" cy="101653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6" name="矩形 95"/>
            <p:cNvSpPr/>
            <p:nvPr/>
          </p:nvSpPr>
          <p:spPr>
            <a:xfrm>
              <a:off x="3025959" y="457944"/>
              <a:ext cx="475394" cy="101653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上层应用</a:t>
              </a:r>
            </a:p>
          </p:txBody>
        </p:sp>
        <p:sp>
          <p:nvSpPr>
            <p:cNvPr id="97" name="下箭头 96"/>
            <p:cNvSpPr/>
            <p:nvPr/>
          </p:nvSpPr>
          <p:spPr>
            <a:xfrm rot="10800000">
              <a:off x="2744527" y="457944"/>
              <a:ext cx="228600" cy="5736908"/>
            </a:xfrm>
            <a:prstGeom prst="downArrow">
              <a:avLst/>
            </a:prstGeom>
            <a:gradFill flip="none" rotWithShape="1">
              <a:gsLst>
                <a:gs pos="10000">
                  <a:sysClr val="windowText" lastClr="000000">
                    <a:lumMod val="75000"/>
                    <a:lumOff val="25000"/>
                  </a:sysClr>
                </a:gs>
                <a:gs pos="100000">
                  <a:sysClr val="windowText" lastClr="000000">
                    <a:tint val="23500"/>
                    <a:satMod val="160000"/>
                  </a:sysClr>
                </a:gs>
              </a:gsLst>
              <a:lin ang="162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98" name="组合 97"/>
            <p:cNvGrpSpPr/>
            <p:nvPr/>
          </p:nvGrpSpPr>
          <p:grpSpPr>
            <a:xfrm>
              <a:off x="6005226" y="4855033"/>
              <a:ext cx="2639142" cy="1301126"/>
              <a:chOff x="6977515" y="679588"/>
              <a:chExt cx="4382171" cy="3101897"/>
            </a:xfrm>
          </p:grpSpPr>
          <p:pic>
            <p:nvPicPr>
              <p:cNvPr id="156" name="图片 155">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7993259" y="2641116"/>
                <a:ext cx="547139" cy="561169"/>
              </a:xfrm>
              <a:prstGeom prst="rect">
                <a:avLst/>
              </a:prstGeom>
            </p:spPr>
          </p:pic>
          <p:pic>
            <p:nvPicPr>
              <p:cNvPr id="157" name="图片 156">
                <a:extLst>
                  <a:ext uri="{FF2B5EF4-FFF2-40B4-BE49-F238E27FC236}">
                    <a16:creationId xmlns:a16="http://schemas.microsoft.com/office/drawing/2014/main" id="{B184D848-4625-4688-B101-8AE3C647012A}"/>
                  </a:ext>
                </a:extLst>
              </p:cNvPr>
              <p:cNvPicPr>
                <a:picLocks noChangeAspect="1"/>
              </p:cNvPicPr>
              <p:nvPr/>
            </p:nvPicPr>
            <p:blipFill>
              <a:blip r:embed="rId4"/>
              <a:stretch>
                <a:fillRect/>
              </a:stretch>
            </p:blipFill>
            <p:spPr>
              <a:xfrm>
                <a:off x="10329396" y="2556567"/>
                <a:ext cx="631112" cy="670002"/>
              </a:xfrm>
              <a:prstGeom prst="rect">
                <a:avLst/>
              </a:prstGeom>
            </p:spPr>
          </p:pic>
          <p:sp>
            <p:nvSpPr>
              <p:cNvPr id="158" name="左右箭头 157">
                <a:extLst>
                  <a:ext uri="{FF2B5EF4-FFF2-40B4-BE49-F238E27FC236}">
                    <a16:creationId xmlns:a16="http://schemas.microsoft.com/office/drawing/2014/main" id="{3C5A1A10-90C7-4511-BA79-B2DB4A9FE655}"/>
                  </a:ext>
                </a:extLst>
              </p:cNvPr>
              <p:cNvSpPr/>
              <p:nvPr/>
            </p:nvSpPr>
            <p:spPr>
              <a:xfrm rot="7958387">
                <a:off x="8005046" y="1984168"/>
                <a:ext cx="1406751" cy="180184"/>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9" name="左右箭头 158">
                <a:extLst>
                  <a:ext uri="{FF2B5EF4-FFF2-40B4-BE49-F238E27FC236}">
                    <a16:creationId xmlns:a16="http://schemas.microsoft.com/office/drawing/2014/main" id="{8E29C92E-8CC2-42B2-8189-3CB3D06CAAF3}"/>
                  </a:ext>
                </a:extLst>
              </p:cNvPr>
              <p:cNvSpPr/>
              <p:nvPr/>
            </p:nvSpPr>
            <p:spPr>
              <a:xfrm rot="2645020">
                <a:off x="9439066" y="1988833"/>
                <a:ext cx="1111245" cy="255265"/>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1" name="左右箭头 160">
                <a:extLst>
                  <a:ext uri="{FF2B5EF4-FFF2-40B4-BE49-F238E27FC236}">
                    <a16:creationId xmlns:a16="http://schemas.microsoft.com/office/drawing/2014/main" id="{D1ADDBD5-1B6E-45E6-A1B9-0298BBDE1F36}"/>
                  </a:ext>
                </a:extLst>
              </p:cNvPr>
              <p:cNvSpPr/>
              <p:nvPr/>
            </p:nvSpPr>
            <p:spPr>
              <a:xfrm>
                <a:off x="8651076" y="2780810"/>
                <a:ext cx="1546953" cy="25526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a:extLst>
                  <a:ext uri="{FF2B5EF4-FFF2-40B4-BE49-F238E27FC236}">
                    <a16:creationId xmlns:a16="http://schemas.microsoft.com/office/drawing/2014/main" id="{C06D056D-AEDE-4E86-8568-5858B204D473}"/>
                  </a:ext>
                </a:extLst>
              </p:cNvPr>
              <p:cNvSpPr/>
              <p:nvPr/>
            </p:nvSpPr>
            <p:spPr>
              <a:xfrm rot="2687715">
                <a:off x="9477132" y="1809728"/>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a:extLst>
                  <a:ext uri="{FF2B5EF4-FFF2-40B4-BE49-F238E27FC236}">
                    <a16:creationId xmlns:a16="http://schemas.microsoft.com/office/drawing/2014/main" id="{C6F60D95-B654-468D-9AB6-24E00450ED97}"/>
                  </a:ext>
                </a:extLst>
              </p:cNvPr>
              <p:cNvSpPr/>
              <p:nvPr/>
            </p:nvSpPr>
            <p:spPr>
              <a:xfrm>
                <a:off x="8698431" y="2563817"/>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4" name="矩形 163">
                <a:extLst>
                  <a:ext uri="{FF2B5EF4-FFF2-40B4-BE49-F238E27FC236}">
                    <a16:creationId xmlns:a16="http://schemas.microsoft.com/office/drawing/2014/main" id="{4ADF4CA6-3A58-4DEC-8C53-38C055FF8130}"/>
                  </a:ext>
                </a:extLst>
              </p:cNvPr>
              <p:cNvSpPr/>
              <p:nvPr/>
            </p:nvSpPr>
            <p:spPr>
              <a:xfrm rot="18735477">
                <a:off x="7771634" y="1784708"/>
                <a:ext cx="1525656"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5" name="矩形 164">
                <a:extLst>
                  <a:ext uri="{FF2B5EF4-FFF2-40B4-BE49-F238E27FC236}">
                    <a16:creationId xmlns:a16="http://schemas.microsoft.com/office/drawing/2014/main" id="{69343908-042C-4E10-A1DD-9188DCABDF0F}"/>
                  </a:ext>
                </a:extLst>
              </p:cNvPr>
              <p:cNvSpPr/>
              <p:nvPr/>
            </p:nvSpPr>
            <p:spPr>
              <a:xfrm rot="18735477">
                <a:off x="8165156" y="2094340"/>
                <a:ext cx="1319709"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6" name="矩形 165">
                <a:extLst>
                  <a:ext uri="{FF2B5EF4-FFF2-40B4-BE49-F238E27FC236}">
                    <a16:creationId xmlns:a16="http://schemas.microsoft.com/office/drawing/2014/main" id="{DB8DF49D-E57C-4C23-8DBB-CED02D92BA2A}"/>
                  </a:ext>
                </a:extLst>
              </p:cNvPr>
              <p:cNvSpPr/>
              <p:nvPr/>
            </p:nvSpPr>
            <p:spPr>
              <a:xfrm rot="2687715">
                <a:off x="9184340" y="2131612"/>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7" name="矩形 166">
                <a:extLst>
                  <a:ext uri="{FF2B5EF4-FFF2-40B4-BE49-F238E27FC236}">
                    <a16:creationId xmlns:a16="http://schemas.microsoft.com/office/drawing/2014/main" id="{15B0FBEC-43EA-4C44-B8A1-9837D0DA17EF}"/>
                  </a:ext>
                </a:extLst>
              </p:cNvPr>
              <p:cNvSpPr/>
              <p:nvPr/>
            </p:nvSpPr>
            <p:spPr>
              <a:xfrm>
                <a:off x="8726388" y="2988080"/>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8" name="文本框 79">
                <a:extLst>
                  <a:ext uri="{FF2B5EF4-FFF2-40B4-BE49-F238E27FC236}">
                    <a16:creationId xmlns:a16="http://schemas.microsoft.com/office/drawing/2014/main" id="{A299CFD6-5D35-4CF0-A092-5E47C347A302}"/>
                  </a:ext>
                </a:extLst>
              </p:cNvPr>
              <p:cNvSpPr txBox="1"/>
              <p:nvPr/>
            </p:nvSpPr>
            <p:spPr>
              <a:xfrm>
                <a:off x="8306210" y="679588"/>
                <a:ext cx="2151134"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数据</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管理服务器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9" name="文本框 80">
                <a:extLst>
                  <a:ext uri="{FF2B5EF4-FFF2-40B4-BE49-F238E27FC236}">
                    <a16:creationId xmlns:a16="http://schemas.microsoft.com/office/drawing/2014/main" id="{47299BD3-49D2-418F-B1EF-83CF0567D362}"/>
                  </a:ext>
                </a:extLst>
              </p:cNvPr>
              <p:cNvSpPr txBox="1"/>
              <p:nvPr/>
            </p:nvSpPr>
            <p:spPr>
              <a:xfrm>
                <a:off x="6977515" y="3121117"/>
                <a:ext cx="2202181"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模型计算</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服务器</a:t>
                </a:r>
              </a:p>
            </p:txBody>
          </p:sp>
          <p:sp>
            <p:nvSpPr>
              <p:cNvPr id="170" name="文本框 81">
                <a:extLst>
                  <a:ext uri="{FF2B5EF4-FFF2-40B4-BE49-F238E27FC236}">
                    <a16:creationId xmlns:a16="http://schemas.microsoft.com/office/drawing/2014/main" id="{A28E0A3B-3D2A-4D79-8329-9FAB4F0D4492}"/>
                  </a:ext>
                </a:extLst>
              </p:cNvPr>
              <p:cNvSpPr txBox="1"/>
              <p:nvPr/>
            </p:nvSpPr>
            <p:spPr>
              <a:xfrm>
                <a:off x="9040483" y="3110217"/>
                <a:ext cx="2319203"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模型</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171" name="图片 170"/>
              <p:cNvPicPr>
                <a:picLocks noChangeAspect="1"/>
              </p:cNvPicPr>
              <p:nvPr/>
            </p:nvPicPr>
            <p:blipFill rotWithShape="1">
              <a:blip r:embed="rId5" cstate="print">
                <a:extLst>
                  <a:ext uri="{28A0092B-C50C-407E-A947-70E740481C1C}">
                    <a14:useLocalDpi xmlns:a14="http://schemas.microsoft.com/office/drawing/2010/main" val="0"/>
                  </a:ext>
                </a:extLst>
              </a:blip>
              <a:srcRect t="13944" b="14032"/>
              <a:stretch/>
            </p:blipFill>
            <p:spPr>
              <a:xfrm>
                <a:off x="9061535" y="1256844"/>
                <a:ext cx="510966" cy="368020"/>
              </a:xfrm>
              <a:prstGeom prst="rect">
                <a:avLst/>
              </a:prstGeom>
            </p:spPr>
          </p:pic>
        </p:grpSp>
        <p:sp>
          <p:nvSpPr>
            <p:cNvPr id="99" name="矩形 98"/>
            <p:cNvSpPr/>
            <p:nvPr/>
          </p:nvSpPr>
          <p:spPr>
            <a:xfrm>
              <a:off x="4102502" y="5096747"/>
              <a:ext cx="423644"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对比主题</a:t>
              </a:r>
            </a:p>
          </p:txBody>
        </p:sp>
        <p:sp>
          <p:nvSpPr>
            <p:cNvPr id="100" name="矩形 99"/>
            <p:cNvSpPr/>
            <p:nvPr/>
          </p:nvSpPr>
          <p:spPr>
            <a:xfrm>
              <a:off x="3557432" y="1053668"/>
              <a:ext cx="4878127"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外部应用接口</a:t>
              </a:r>
            </a:p>
          </p:txBody>
        </p:sp>
        <p:sp>
          <p:nvSpPr>
            <p:cNvPr id="101" name="矩形 100"/>
            <p:cNvSpPr/>
            <p:nvPr/>
          </p:nvSpPr>
          <p:spPr>
            <a:xfrm>
              <a:off x="4892175" y="622230"/>
              <a:ext cx="1156573"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数据预览</a:t>
              </a:r>
            </a:p>
          </p:txBody>
        </p:sp>
        <p:sp>
          <p:nvSpPr>
            <p:cNvPr id="102" name="矩形 101"/>
            <p:cNvSpPr/>
            <p:nvPr/>
          </p:nvSpPr>
          <p:spPr>
            <a:xfrm>
              <a:off x="6177270" y="622230"/>
              <a:ext cx="109276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模型对比</a:t>
              </a:r>
            </a:p>
          </p:txBody>
        </p:sp>
        <p:sp>
          <p:nvSpPr>
            <p:cNvPr id="103" name="矩形 102"/>
            <p:cNvSpPr/>
            <p:nvPr/>
          </p:nvSpPr>
          <p:spPr>
            <a:xfrm>
              <a:off x="4789975" y="5095380"/>
              <a:ext cx="418505"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对比工程</a:t>
              </a:r>
            </a:p>
          </p:txBody>
        </p:sp>
        <p:sp>
          <p:nvSpPr>
            <p:cNvPr id="104" name="矩形 103"/>
            <p:cNvSpPr/>
            <p:nvPr/>
          </p:nvSpPr>
          <p:spPr>
            <a:xfrm>
              <a:off x="5450829" y="5095380"/>
              <a:ext cx="438682"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a:t>
              </a:r>
            </a:p>
          </p:txBody>
        </p:sp>
        <p:sp>
          <p:nvSpPr>
            <p:cNvPr id="105" name="矩形 104"/>
            <p:cNvSpPr/>
            <p:nvPr/>
          </p:nvSpPr>
          <p:spPr>
            <a:xfrm>
              <a:off x="5754189" y="2781636"/>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结构化表达</a:t>
              </a:r>
            </a:p>
          </p:txBody>
        </p:sp>
        <p:sp>
          <p:nvSpPr>
            <p:cNvPr id="106" name="矩形 105"/>
            <p:cNvSpPr/>
            <p:nvPr/>
          </p:nvSpPr>
          <p:spPr>
            <a:xfrm>
              <a:off x="7818992" y="2211934"/>
              <a:ext cx="491745" cy="464962"/>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映射</a:t>
              </a:r>
            </a:p>
          </p:txBody>
        </p:sp>
        <p:sp>
          <p:nvSpPr>
            <p:cNvPr id="107" name="矩形 106"/>
            <p:cNvSpPr/>
            <p:nvPr/>
          </p:nvSpPr>
          <p:spPr>
            <a:xfrm>
              <a:off x="7231254" y="2776867"/>
              <a:ext cx="492943" cy="42470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任务</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调度</a:t>
              </a:r>
            </a:p>
          </p:txBody>
        </p:sp>
        <p:sp>
          <p:nvSpPr>
            <p:cNvPr id="108" name="矩形 107"/>
            <p:cNvSpPr/>
            <p:nvPr/>
          </p:nvSpPr>
          <p:spPr>
            <a:xfrm>
              <a:off x="7818992" y="2776916"/>
              <a:ext cx="491745" cy="42743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保存</a:t>
              </a:r>
            </a:p>
          </p:txBody>
        </p:sp>
        <p:sp>
          <p:nvSpPr>
            <p:cNvPr id="109" name="矩形 108"/>
            <p:cNvSpPr/>
            <p:nvPr/>
          </p:nvSpPr>
          <p:spPr>
            <a:xfrm>
              <a:off x="3557432" y="622230"/>
              <a:ext cx="120622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模型调用</a:t>
              </a:r>
            </a:p>
          </p:txBody>
        </p:sp>
        <p:sp>
          <p:nvSpPr>
            <p:cNvPr id="110" name="矩形 109"/>
            <p:cNvSpPr/>
            <p:nvPr/>
          </p:nvSpPr>
          <p:spPr>
            <a:xfrm>
              <a:off x="7385785" y="622230"/>
              <a:ext cx="1049776"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结果查询</a:t>
              </a:r>
            </a:p>
          </p:txBody>
        </p:sp>
        <p:sp>
          <p:nvSpPr>
            <p:cNvPr id="111" name="矩形 110"/>
            <p:cNvSpPr/>
            <p:nvPr/>
          </p:nvSpPr>
          <p:spPr>
            <a:xfrm>
              <a:off x="3025792" y="3484811"/>
              <a:ext cx="475698" cy="1284721"/>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资源组件</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矩形 111"/>
            <p:cNvSpPr/>
            <p:nvPr/>
          </p:nvSpPr>
          <p:spPr>
            <a:xfrm>
              <a:off x="3741572" y="3922252"/>
              <a:ext cx="776742"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数据资源</a:t>
              </a:r>
            </a:p>
          </p:txBody>
        </p:sp>
        <p:sp>
          <p:nvSpPr>
            <p:cNvPr id="113" name="矩形 112"/>
            <p:cNvSpPr/>
            <p:nvPr/>
          </p:nvSpPr>
          <p:spPr>
            <a:xfrm>
              <a:off x="7231254" y="2211933"/>
              <a:ext cx="491745" cy="46496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表达</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存储</a:t>
              </a:r>
            </a:p>
          </p:txBody>
        </p:sp>
        <p:sp>
          <p:nvSpPr>
            <p:cNvPr id="114" name="文本框 113"/>
            <p:cNvSpPr txBox="1"/>
            <p:nvPr/>
          </p:nvSpPr>
          <p:spPr>
            <a:xfrm>
              <a:off x="5981513" y="4920430"/>
              <a:ext cx="529494"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对比方案网络架构</a:t>
              </a:r>
            </a:p>
          </p:txBody>
        </p:sp>
        <p:sp>
          <p:nvSpPr>
            <p:cNvPr id="115" name="矩形 114"/>
            <p:cNvSpPr/>
            <p:nvPr/>
          </p:nvSpPr>
          <p:spPr>
            <a:xfrm>
              <a:off x="6002572" y="4823310"/>
              <a:ext cx="2432985" cy="1337421"/>
            </a:xfrm>
            <a:prstGeom prst="rect">
              <a:avLst/>
            </a:pr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6" name="文本框 115"/>
            <p:cNvSpPr txBox="1"/>
            <p:nvPr/>
          </p:nvSpPr>
          <p:spPr>
            <a:xfrm>
              <a:off x="4188619" y="3578728"/>
              <a:ext cx="1261818"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数据管理容器</a:t>
              </a:r>
            </a:p>
          </p:txBody>
        </p:sp>
        <p:sp>
          <p:nvSpPr>
            <p:cNvPr id="117" name="矩形 116"/>
            <p:cNvSpPr/>
            <p:nvPr/>
          </p:nvSpPr>
          <p:spPr>
            <a:xfrm>
              <a:off x="3561689" y="3533015"/>
              <a:ext cx="2431880" cy="754731"/>
            </a:xfrm>
            <a:prstGeom prst="rect">
              <a:avLst/>
            </a:pr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8" name="矩形 117"/>
            <p:cNvSpPr/>
            <p:nvPr/>
          </p:nvSpPr>
          <p:spPr>
            <a:xfrm>
              <a:off x="4892175" y="3920172"/>
              <a:ext cx="997335"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数据服务组件</a:t>
              </a:r>
            </a:p>
          </p:txBody>
        </p:sp>
        <p:sp>
          <p:nvSpPr>
            <p:cNvPr id="119" name="矩形 118"/>
            <p:cNvSpPr/>
            <p:nvPr/>
          </p:nvSpPr>
          <p:spPr>
            <a:xfrm>
              <a:off x="6104344" y="3920172"/>
              <a:ext cx="860424"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模型资源</a:t>
              </a:r>
            </a:p>
          </p:txBody>
        </p:sp>
        <p:sp>
          <p:nvSpPr>
            <p:cNvPr id="120" name="文本框 119"/>
            <p:cNvSpPr txBox="1"/>
            <p:nvPr/>
          </p:nvSpPr>
          <p:spPr>
            <a:xfrm>
              <a:off x="6640298" y="3565053"/>
              <a:ext cx="1313771"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模型计算容器</a:t>
              </a:r>
            </a:p>
          </p:txBody>
        </p:sp>
        <p:sp>
          <p:nvSpPr>
            <p:cNvPr id="121" name="矩形 89"/>
            <p:cNvSpPr/>
            <p:nvPr/>
          </p:nvSpPr>
          <p:spPr>
            <a:xfrm>
              <a:off x="5993569" y="3533015"/>
              <a:ext cx="2440225" cy="754731"/>
            </a:xfrm>
            <a:custGeom>
              <a:avLst/>
              <a:gdLst>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0 w 2440225"/>
                <a:gd name="connsiteY4" fmla="*/ 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91440 w 2440225"/>
                <a:gd name="connsiteY4" fmla="*/ 9144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Lst>
              <a:ahLst/>
              <a:cxnLst>
                <a:cxn ang="0">
                  <a:pos x="connsiteX0" y="connsiteY0"/>
                </a:cxn>
                <a:cxn ang="0">
                  <a:pos x="connsiteX1" y="connsiteY1"/>
                </a:cxn>
                <a:cxn ang="0">
                  <a:pos x="connsiteX2" y="connsiteY2"/>
                </a:cxn>
                <a:cxn ang="0">
                  <a:pos x="connsiteX3" y="connsiteY3"/>
                </a:cxn>
              </a:cxnLst>
              <a:rect l="l" t="t" r="r" b="b"/>
              <a:pathLst>
                <a:path w="2440225" h="754731">
                  <a:moveTo>
                    <a:pt x="0" y="0"/>
                  </a:moveTo>
                  <a:lnTo>
                    <a:pt x="2440225" y="0"/>
                  </a:lnTo>
                  <a:lnTo>
                    <a:pt x="2440225" y="754731"/>
                  </a:lnTo>
                  <a:lnTo>
                    <a:pt x="0" y="754731"/>
                  </a:lnTo>
                </a:path>
              </a:pathLst>
            </a:cu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270032" y="3920172"/>
              <a:ext cx="1027608"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模型服务组件</a:t>
              </a:r>
            </a:p>
          </p:txBody>
        </p:sp>
        <p:sp>
          <p:nvSpPr>
            <p:cNvPr id="123" name="文本框 122"/>
            <p:cNvSpPr txBox="1"/>
            <p:nvPr/>
          </p:nvSpPr>
          <p:spPr>
            <a:xfrm>
              <a:off x="3531179" y="2224634"/>
              <a:ext cx="384721" cy="1171832"/>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对比方法组件</a:t>
              </a:r>
            </a:p>
          </p:txBody>
        </p:sp>
        <p:sp>
          <p:nvSpPr>
            <p:cNvPr id="124" name="矩形 96"/>
            <p:cNvSpPr/>
            <p:nvPr/>
          </p:nvSpPr>
          <p:spPr>
            <a:xfrm>
              <a:off x="3557432" y="2050445"/>
              <a:ext cx="1754147" cy="1384405"/>
            </a:xfrm>
            <a:custGeom>
              <a:avLst/>
              <a:gdLst>
                <a:gd name="connsiteX0" fmla="*/ 0 w 1741574"/>
                <a:gd name="connsiteY0" fmla="*/ 0 h 1384405"/>
                <a:gd name="connsiteX1" fmla="*/ 1741574 w 1741574"/>
                <a:gd name="connsiteY1" fmla="*/ 0 h 1384405"/>
                <a:gd name="connsiteX2" fmla="*/ 1741574 w 1741574"/>
                <a:gd name="connsiteY2" fmla="*/ 1384405 h 1384405"/>
                <a:gd name="connsiteX3" fmla="*/ 0 w 1741574"/>
                <a:gd name="connsiteY3" fmla="*/ 1384405 h 1384405"/>
                <a:gd name="connsiteX4" fmla="*/ 0 w 1741574"/>
                <a:gd name="connsiteY4" fmla="*/ 0 h 1384405"/>
                <a:gd name="connsiteX0" fmla="*/ 1741574 w 1833014"/>
                <a:gd name="connsiteY0" fmla="*/ 1384405 h 1475845"/>
                <a:gd name="connsiteX1" fmla="*/ 0 w 1833014"/>
                <a:gd name="connsiteY1" fmla="*/ 1384405 h 1475845"/>
                <a:gd name="connsiteX2" fmla="*/ 0 w 1833014"/>
                <a:gd name="connsiteY2" fmla="*/ 0 h 1475845"/>
                <a:gd name="connsiteX3" fmla="*/ 1741574 w 1833014"/>
                <a:gd name="connsiteY3" fmla="*/ 0 h 1475845"/>
                <a:gd name="connsiteX4" fmla="*/ 1833014 w 1833014"/>
                <a:gd name="connsiteY4" fmla="*/ 1475845 h 1475845"/>
                <a:gd name="connsiteX0" fmla="*/ 1741574 w 1741574"/>
                <a:gd name="connsiteY0" fmla="*/ 1384405 h 1384405"/>
                <a:gd name="connsiteX1" fmla="*/ 0 w 1741574"/>
                <a:gd name="connsiteY1" fmla="*/ 1384405 h 1384405"/>
                <a:gd name="connsiteX2" fmla="*/ 0 w 1741574"/>
                <a:gd name="connsiteY2" fmla="*/ 0 h 1384405"/>
                <a:gd name="connsiteX3" fmla="*/ 1741574 w 1741574"/>
                <a:gd name="connsiteY3" fmla="*/ 0 h 1384405"/>
              </a:gdLst>
              <a:ahLst/>
              <a:cxnLst>
                <a:cxn ang="0">
                  <a:pos x="connsiteX0" y="connsiteY0"/>
                </a:cxn>
                <a:cxn ang="0">
                  <a:pos x="connsiteX1" y="connsiteY1"/>
                </a:cxn>
                <a:cxn ang="0">
                  <a:pos x="connsiteX2" y="connsiteY2"/>
                </a:cxn>
                <a:cxn ang="0">
                  <a:pos x="connsiteX3" y="connsiteY3"/>
                </a:cxn>
              </a:cxnLst>
              <a:rect l="l" t="t" r="r" b="b"/>
              <a:pathLst>
                <a:path w="1741574" h="1384405">
                  <a:moveTo>
                    <a:pt x="1741574" y="1384405"/>
                  </a:moveTo>
                  <a:lnTo>
                    <a:pt x="0" y="1384405"/>
                  </a:lnTo>
                  <a:lnTo>
                    <a:pt x="0" y="0"/>
                  </a:lnTo>
                  <a:lnTo>
                    <a:pt x="1741574" y="0"/>
                  </a:lnTo>
                </a:path>
              </a:pathLst>
            </a:cu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文本框 124"/>
            <p:cNvSpPr txBox="1"/>
            <p:nvPr/>
          </p:nvSpPr>
          <p:spPr>
            <a:xfrm>
              <a:off x="5281873" y="2301693"/>
              <a:ext cx="540962"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对比方案详细设计</a:t>
              </a:r>
            </a:p>
          </p:txBody>
        </p:sp>
        <p:sp>
          <p:nvSpPr>
            <p:cNvPr id="126" name="矩形 98"/>
            <p:cNvSpPr/>
            <p:nvPr/>
          </p:nvSpPr>
          <p:spPr>
            <a:xfrm>
              <a:off x="5306336" y="2050445"/>
              <a:ext cx="1512090" cy="1384405"/>
            </a:xfrm>
            <a:custGeom>
              <a:avLst/>
              <a:gdLst>
                <a:gd name="connsiteX0" fmla="*/ 0 w 1374547"/>
                <a:gd name="connsiteY0" fmla="*/ 0 h 1384405"/>
                <a:gd name="connsiteX1" fmla="*/ 1374547 w 1374547"/>
                <a:gd name="connsiteY1" fmla="*/ 0 h 1384405"/>
                <a:gd name="connsiteX2" fmla="*/ 1374547 w 1374547"/>
                <a:gd name="connsiteY2" fmla="*/ 1384405 h 1384405"/>
                <a:gd name="connsiteX3" fmla="*/ 0 w 1374547"/>
                <a:gd name="connsiteY3" fmla="*/ 1384405 h 1384405"/>
                <a:gd name="connsiteX4" fmla="*/ 0 w 1374547"/>
                <a:gd name="connsiteY4" fmla="*/ 0 h 1384405"/>
                <a:gd name="connsiteX0" fmla="*/ 1374547 w 1465987"/>
                <a:gd name="connsiteY0" fmla="*/ 1384405 h 1475845"/>
                <a:gd name="connsiteX1" fmla="*/ 0 w 1465987"/>
                <a:gd name="connsiteY1" fmla="*/ 1384405 h 1475845"/>
                <a:gd name="connsiteX2" fmla="*/ 0 w 1465987"/>
                <a:gd name="connsiteY2" fmla="*/ 0 h 1475845"/>
                <a:gd name="connsiteX3" fmla="*/ 1374547 w 1465987"/>
                <a:gd name="connsiteY3" fmla="*/ 0 h 1475845"/>
                <a:gd name="connsiteX4" fmla="*/ 1465987 w 1465987"/>
                <a:gd name="connsiteY4" fmla="*/ 1475845 h 1475845"/>
                <a:gd name="connsiteX0" fmla="*/ 1374547 w 1374547"/>
                <a:gd name="connsiteY0" fmla="*/ 1384405 h 1384405"/>
                <a:gd name="connsiteX1" fmla="*/ 0 w 1374547"/>
                <a:gd name="connsiteY1" fmla="*/ 1384405 h 1384405"/>
                <a:gd name="connsiteX2" fmla="*/ 0 w 1374547"/>
                <a:gd name="connsiteY2" fmla="*/ 0 h 1384405"/>
                <a:gd name="connsiteX3" fmla="*/ 1374547 w 1374547"/>
                <a:gd name="connsiteY3" fmla="*/ 0 h 1384405"/>
              </a:gdLst>
              <a:ahLst/>
              <a:cxnLst>
                <a:cxn ang="0">
                  <a:pos x="connsiteX0" y="connsiteY0"/>
                </a:cxn>
                <a:cxn ang="0">
                  <a:pos x="connsiteX1" y="connsiteY1"/>
                </a:cxn>
                <a:cxn ang="0">
                  <a:pos x="connsiteX2" y="connsiteY2"/>
                </a:cxn>
                <a:cxn ang="0">
                  <a:pos x="connsiteX3" y="connsiteY3"/>
                </a:cxn>
              </a:cxnLst>
              <a:rect l="l" t="t" r="r" b="b"/>
              <a:pathLst>
                <a:path w="1374547" h="1384405">
                  <a:moveTo>
                    <a:pt x="1374547" y="1384405"/>
                  </a:moveTo>
                  <a:lnTo>
                    <a:pt x="0" y="1384405"/>
                  </a:lnTo>
                  <a:lnTo>
                    <a:pt x="0" y="0"/>
                  </a:lnTo>
                  <a:lnTo>
                    <a:pt x="1374547" y="0"/>
                  </a:lnTo>
                </a:path>
              </a:pathLst>
            </a:cu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 name="文本框 126"/>
            <p:cNvSpPr txBox="1"/>
            <p:nvPr/>
          </p:nvSpPr>
          <p:spPr>
            <a:xfrm>
              <a:off x="6820189" y="2108521"/>
              <a:ext cx="384721" cy="1259319"/>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对比科学工作流</a:t>
              </a:r>
            </a:p>
          </p:txBody>
        </p:sp>
        <p:sp>
          <p:nvSpPr>
            <p:cNvPr id="128" name="矩形 127"/>
            <p:cNvSpPr/>
            <p:nvPr/>
          </p:nvSpPr>
          <p:spPr>
            <a:xfrm>
              <a:off x="6822681" y="2050445"/>
              <a:ext cx="1612877" cy="1384405"/>
            </a:xfrm>
            <a:prstGeom prst="rect">
              <a:avLst/>
            </a:prstGeom>
            <a:noFill/>
            <a:ln w="9525" cap="flat" cmpd="sng" algn="ctr">
              <a:solidFill>
                <a:sysClr val="windowText" lastClr="000000">
                  <a:lumMod val="50000"/>
                  <a:lumOff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5746618" y="2291315"/>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通量要素</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语义描述</a:t>
              </a:r>
            </a:p>
          </p:txBody>
        </p:sp>
        <p:sp>
          <p:nvSpPr>
            <p:cNvPr id="130" name="矩形 129"/>
            <p:cNvSpPr/>
            <p:nvPr/>
          </p:nvSpPr>
          <p:spPr>
            <a:xfrm>
              <a:off x="6104344" y="4371961"/>
              <a:ext cx="527841" cy="26705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131" name="矩形 130"/>
            <p:cNvSpPr/>
            <p:nvPr/>
          </p:nvSpPr>
          <p:spPr>
            <a:xfrm>
              <a:off x="7709602" y="4355480"/>
              <a:ext cx="604280" cy="28908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发布</a:t>
              </a:r>
            </a:p>
          </p:txBody>
        </p:sp>
        <p:sp>
          <p:nvSpPr>
            <p:cNvPr id="132" name="矩形 131"/>
            <p:cNvSpPr/>
            <p:nvPr/>
          </p:nvSpPr>
          <p:spPr>
            <a:xfrm>
              <a:off x="6935526" y="4362436"/>
              <a:ext cx="538768" cy="27910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部署</a:t>
              </a:r>
            </a:p>
          </p:txBody>
        </p:sp>
        <p:cxnSp>
          <p:nvCxnSpPr>
            <p:cNvPr id="133" name="直接箭头连接符 132"/>
            <p:cNvCxnSpPr>
              <a:stCxn id="130" idx="3"/>
              <a:endCxn id="132" idx="1"/>
            </p:cNvCxnSpPr>
            <p:nvPr/>
          </p:nvCxnSpPr>
          <p:spPr>
            <a:xfrm flipV="1">
              <a:off x="6632185" y="4501987"/>
              <a:ext cx="303341" cy="3501"/>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134" name="直接箭头连接符 133"/>
            <p:cNvCxnSpPr>
              <a:stCxn id="132" idx="3"/>
              <a:endCxn id="131" idx="1"/>
            </p:cNvCxnSpPr>
            <p:nvPr/>
          </p:nvCxnSpPr>
          <p:spPr>
            <a:xfrm flipV="1">
              <a:off x="7474294" y="4500023"/>
              <a:ext cx="235308" cy="1964"/>
            </a:xfrm>
            <a:prstGeom prst="straightConnector1">
              <a:avLst/>
            </a:prstGeom>
            <a:noFill/>
            <a:ln w="15875" cap="flat" cmpd="sng" algn="ctr">
              <a:solidFill>
                <a:sysClr val="windowText" lastClr="000000"/>
              </a:solidFill>
              <a:prstDash val="solid"/>
              <a:miter lim="800000"/>
              <a:tailEnd type="triangle"/>
            </a:ln>
            <a:effectLst/>
          </p:spPr>
        </p:cxnSp>
        <p:sp>
          <p:nvSpPr>
            <p:cNvPr id="135" name="矩形 134"/>
            <p:cNvSpPr/>
            <p:nvPr/>
          </p:nvSpPr>
          <p:spPr>
            <a:xfrm>
              <a:off x="3734602" y="4365005"/>
              <a:ext cx="788933"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36" name="矩形 135"/>
            <p:cNvSpPr/>
            <p:nvPr/>
          </p:nvSpPr>
          <p:spPr>
            <a:xfrm>
              <a:off x="4892176" y="4365005"/>
              <a:ext cx="997336"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cxnSp>
          <p:nvCxnSpPr>
            <p:cNvPr id="137" name="直接箭头连接符 136"/>
            <p:cNvCxnSpPr>
              <a:stCxn id="135" idx="3"/>
              <a:endCxn id="136" idx="1"/>
            </p:cNvCxnSpPr>
            <p:nvPr/>
          </p:nvCxnSpPr>
          <p:spPr>
            <a:xfrm>
              <a:off x="4523535" y="4502010"/>
              <a:ext cx="368641" cy="0"/>
            </a:xfrm>
            <a:prstGeom prst="straightConnector1">
              <a:avLst/>
            </a:prstGeom>
            <a:noFill/>
            <a:ln w="15875" cap="flat" cmpd="sng" algn="ctr">
              <a:solidFill>
                <a:sysClr val="windowText" lastClr="000000"/>
              </a:solidFill>
              <a:prstDash val="solid"/>
              <a:miter lim="800000"/>
              <a:tailEnd type="triangle"/>
            </a:ln>
            <a:effectLst/>
          </p:spPr>
        </p:cxnSp>
        <p:cxnSp>
          <p:nvCxnSpPr>
            <p:cNvPr id="138" name="直接箭头连接符 137"/>
            <p:cNvCxnSpPr>
              <a:stCxn id="136" idx="3"/>
              <a:endCxn id="130" idx="1"/>
            </p:cNvCxnSpPr>
            <p:nvPr/>
          </p:nvCxnSpPr>
          <p:spPr>
            <a:xfrm>
              <a:off x="5889512" y="4502010"/>
              <a:ext cx="214832" cy="3478"/>
            </a:xfrm>
            <a:prstGeom prst="straightConnector1">
              <a:avLst/>
            </a:prstGeom>
            <a:noFill/>
            <a:ln w="15875" cap="flat" cmpd="sng" algn="ctr">
              <a:solidFill>
                <a:sysClr val="windowText" lastClr="000000"/>
              </a:solidFill>
              <a:prstDash val="solid"/>
              <a:miter lim="800000"/>
              <a:tailEnd type="triangle"/>
            </a:ln>
            <a:effectLst/>
          </p:spPr>
        </p:cxnSp>
        <p:sp>
          <p:nvSpPr>
            <p:cNvPr id="139" name="矩形 131"/>
            <p:cNvSpPr/>
            <p:nvPr/>
          </p:nvSpPr>
          <p:spPr>
            <a:xfrm>
              <a:off x="3557432" y="4287747"/>
              <a:ext cx="4878125" cy="420770"/>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0" name="直接箭头连接符 139"/>
            <p:cNvCxnSpPr>
              <a:stCxn id="112" idx="3"/>
            </p:cNvCxnSpPr>
            <p:nvPr/>
          </p:nvCxnSpPr>
          <p:spPr>
            <a:xfrm flipV="1">
              <a:off x="4518314" y="4074340"/>
              <a:ext cx="373861" cy="2080"/>
            </a:xfrm>
            <a:prstGeom prst="straightConnector1">
              <a:avLst/>
            </a:prstGeom>
            <a:noFill/>
            <a:ln w="15875" cap="flat" cmpd="sng" algn="ctr">
              <a:solidFill>
                <a:sysClr val="windowText" lastClr="000000"/>
              </a:solidFill>
              <a:prstDash val="solid"/>
              <a:miter lim="800000"/>
              <a:tailEnd type="triangle"/>
            </a:ln>
            <a:effectLst/>
          </p:spPr>
        </p:cxnSp>
        <p:cxnSp>
          <p:nvCxnSpPr>
            <p:cNvPr id="141" name="直接箭头连接符 140"/>
            <p:cNvCxnSpPr>
              <a:stCxn id="119" idx="3"/>
              <a:endCxn id="122" idx="1"/>
            </p:cNvCxnSpPr>
            <p:nvPr/>
          </p:nvCxnSpPr>
          <p:spPr>
            <a:xfrm>
              <a:off x="6964768" y="4074340"/>
              <a:ext cx="30526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142" name="文本框 141"/>
            <p:cNvSpPr txBox="1"/>
            <p:nvPr/>
          </p:nvSpPr>
          <p:spPr>
            <a:xfrm>
              <a:off x="3557432" y="1542312"/>
              <a:ext cx="1227927" cy="492443"/>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模型对</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比容器</a:t>
              </a:r>
            </a:p>
          </p:txBody>
        </p:sp>
        <p:sp>
          <p:nvSpPr>
            <p:cNvPr id="143" name="文本框 142"/>
            <p:cNvSpPr txBox="1"/>
            <p:nvPr/>
          </p:nvSpPr>
          <p:spPr>
            <a:xfrm>
              <a:off x="3550327" y="5057141"/>
              <a:ext cx="513261"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对比方案概要设计</a:t>
              </a:r>
            </a:p>
          </p:txBody>
        </p:sp>
        <p:sp>
          <p:nvSpPr>
            <p:cNvPr id="144" name="矩形 143"/>
            <p:cNvSpPr/>
            <p:nvPr/>
          </p:nvSpPr>
          <p:spPr>
            <a:xfrm>
              <a:off x="3561688" y="4823310"/>
              <a:ext cx="2432985" cy="1337421"/>
            </a:xfrm>
            <a:custGeom>
              <a:avLst/>
              <a:gdLst>
                <a:gd name="connsiteX0" fmla="*/ 0 w 2432985"/>
                <a:gd name="connsiteY0" fmla="*/ 0 h 1337421"/>
                <a:gd name="connsiteX1" fmla="*/ 2432985 w 2432985"/>
                <a:gd name="connsiteY1" fmla="*/ 0 h 1337421"/>
                <a:gd name="connsiteX2" fmla="*/ 2432985 w 2432985"/>
                <a:gd name="connsiteY2" fmla="*/ 1337421 h 1337421"/>
                <a:gd name="connsiteX3" fmla="*/ 0 w 2432985"/>
                <a:gd name="connsiteY3" fmla="*/ 1337421 h 1337421"/>
                <a:gd name="connsiteX4" fmla="*/ 0 w 2432985"/>
                <a:gd name="connsiteY4" fmla="*/ 0 h 1337421"/>
                <a:gd name="connsiteX0" fmla="*/ 2432985 w 2524425"/>
                <a:gd name="connsiteY0" fmla="*/ 1337421 h 1428861"/>
                <a:gd name="connsiteX1" fmla="*/ 0 w 2524425"/>
                <a:gd name="connsiteY1" fmla="*/ 1337421 h 1428861"/>
                <a:gd name="connsiteX2" fmla="*/ 0 w 2524425"/>
                <a:gd name="connsiteY2" fmla="*/ 0 h 1428861"/>
                <a:gd name="connsiteX3" fmla="*/ 2432985 w 2524425"/>
                <a:gd name="connsiteY3" fmla="*/ 0 h 1428861"/>
                <a:gd name="connsiteX4" fmla="*/ 2524425 w 2524425"/>
                <a:gd name="connsiteY4" fmla="*/ 1428861 h 1428861"/>
                <a:gd name="connsiteX0" fmla="*/ 2432985 w 2432985"/>
                <a:gd name="connsiteY0" fmla="*/ 1337421 h 1337421"/>
                <a:gd name="connsiteX1" fmla="*/ 0 w 2432985"/>
                <a:gd name="connsiteY1" fmla="*/ 1337421 h 1337421"/>
                <a:gd name="connsiteX2" fmla="*/ 0 w 2432985"/>
                <a:gd name="connsiteY2" fmla="*/ 0 h 1337421"/>
                <a:gd name="connsiteX3" fmla="*/ 2432985 w 2432985"/>
                <a:gd name="connsiteY3" fmla="*/ 0 h 1337421"/>
              </a:gdLst>
              <a:ahLst/>
              <a:cxnLst>
                <a:cxn ang="0">
                  <a:pos x="connsiteX0" y="connsiteY0"/>
                </a:cxn>
                <a:cxn ang="0">
                  <a:pos x="connsiteX1" y="connsiteY1"/>
                </a:cxn>
                <a:cxn ang="0">
                  <a:pos x="connsiteX2" y="connsiteY2"/>
                </a:cxn>
                <a:cxn ang="0">
                  <a:pos x="connsiteX3" y="connsiteY3"/>
                </a:cxn>
              </a:cxnLst>
              <a:rect l="l" t="t" r="r" b="b"/>
              <a:pathLst>
                <a:path w="2432985" h="1337421">
                  <a:moveTo>
                    <a:pt x="2432985" y="1337421"/>
                  </a:moveTo>
                  <a:lnTo>
                    <a:pt x="0" y="1337421"/>
                  </a:lnTo>
                  <a:lnTo>
                    <a:pt x="0" y="0"/>
                  </a:lnTo>
                  <a:lnTo>
                    <a:pt x="2432985" y="0"/>
                  </a:lnTo>
                </a:path>
              </a:pathLst>
            </a:cu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5" name="直接箭头连接符 144"/>
            <p:cNvCxnSpPr>
              <a:stCxn id="99" idx="3"/>
              <a:endCxn id="103" idx="1"/>
            </p:cNvCxnSpPr>
            <p:nvPr/>
          </p:nvCxnSpPr>
          <p:spPr>
            <a:xfrm flipV="1">
              <a:off x="4526146" y="5303085"/>
              <a:ext cx="263829" cy="1367"/>
            </a:xfrm>
            <a:prstGeom prst="straightConnector1">
              <a:avLst/>
            </a:prstGeom>
            <a:noFill/>
            <a:ln w="15875" cap="flat" cmpd="sng" algn="ctr">
              <a:solidFill>
                <a:sysClr val="windowText" lastClr="000000"/>
              </a:solidFill>
              <a:prstDash val="solid"/>
              <a:miter lim="800000"/>
              <a:tailEnd type="triangle"/>
            </a:ln>
            <a:effectLst/>
          </p:spPr>
        </p:cxnSp>
        <p:cxnSp>
          <p:nvCxnSpPr>
            <p:cNvPr id="146" name="直接箭头连接符 145"/>
            <p:cNvCxnSpPr>
              <a:stCxn id="103" idx="3"/>
              <a:endCxn id="104" idx="1"/>
            </p:cNvCxnSpPr>
            <p:nvPr/>
          </p:nvCxnSpPr>
          <p:spPr>
            <a:xfrm>
              <a:off x="5208480" y="5303085"/>
              <a:ext cx="242349" cy="0"/>
            </a:xfrm>
            <a:prstGeom prst="straightConnector1">
              <a:avLst/>
            </a:prstGeom>
            <a:noFill/>
            <a:ln w="15875" cap="flat" cmpd="sng" algn="ctr">
              <a:solidFill>
                <a:sysClr val="windowText" lastClr="000000"/>
              </a:solidFill>
              <a:prstDash val="solid"/>
              <a:miter lim="800000"/>
              <a:tailEnd type="triangle"/>
            </a:ln>
            <a:effectLst/>
          </p:spPr>
        </p:cxnSp>
        <p:sp>
          <p:nvSpPr>
            <p:cNvPr id="147" name="矩形 146"/>
            <p:cNvSpPr/>
            <p:nvPr/>
          </p:nvSpPr>
          <p:spPr>
            <a:xfrm>
              <a:off x="4101668" y="5654018"/>
              <a:ext cx="815609"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公平公开</a:t>
              </a:r>
            </a:p>
          </p:txBody>
        </p:sp>
        <p:sp>
          <p:nvSpPr>
            <p:cNvPr id="148" name="矩形 147"/>
            <p:cNvSpPr/>
            <p:nvPr/>
          </p:nvSpPr>
          <p:spPr>
            <a:xfrm>
              <a:off x="5051650" y="5652651"/>
              <a:ext cx="837861"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共享重用</a:t>
              </a:r>
            </a:p>
          </p:txBody>
        </p:sp>
        <p:sp>
          <p:nvSpPr>
            <p:cNvPr id="149" name="矩形 131"/>
            <p:cNvSpPr/>
            <p:nvPr/>
          </p:nvSpPr>
          <p:spPr>
            <a:xfrm rot="10800000">
              <a:off x="3557431" y="1534883"/>
              <a:ext cx="4878125" cy="513732"/>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9525" cap="flat" cmpd="sng" algn="ctr">
              <a:solidFill>
                <a:sysClr val="window" lastClr="FFFFFF">
                  <a:lumMod val="50000"/>
                </a:sys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0" name="矩形 149"/>
            <p:cNvSpPr/>
            <p:nvPr/>
          </p:nvSpPr>
          <p:spPr>
            <a:xfrm>
              <a:off x="4407462" y="1638611"/>
              <a:ext cx="1088271"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应用接口设计</a:t>
              </a:r>
            </a:p>
          </p:txBody>
        </p:sp>
        <p:sp>
          <p:nvSpPr>
            <p:cNvPr id="151" name="矩形 150"/>
            <p:cNvSpPr/>
            <p:nvPr/>
          </p:nvSpPr>
          <p:spPr>
            <a:xfrm>
              <a:off x="5746618" y="1635551"/>
              <a:ext cx="2564120"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对比方案的构建、配置、执行、存储</a:t>
              </a:r>
            </a:p>
          </p:txBody>
        </p:sp>
        <p:sp>
          <p:nvSpPr>
            <p:cNvPr id="152" name="矩形 151"/>
            <p:cNvSpPr/>
            <p:nvPr/>
          </p:nvSpPr>
          <p:spPr>
            <a:xfrm>
              <a:off x="3896905" y="2171499"/>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200" b="0" i="0" u="none" strike="noStrike" kern="0" cap="none" spc="0" normalizeH="0" baseline="3000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3" name="矩形 152"/>
            <p:cNvSpPr/>
            <p:nvPr/>
          </p:nvSpPr>
          <p:spPr>
            <a:xfrm>
              <a:off x="3896905" y="246085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54" name="矩形 153"/>
            <p:cNvSpPr/>
            <p:nvPr/>
          </p:nvSpPr>
          <p:spPr>
            <a:xfrm>
              <a:off x="3896905" y="2751036"/>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5" name="矩形 154"/>
            <p:cNvSpPr/>
            <p:nvPr/>
          </p:nvSpPr>
          <p:spPr>
            <a:xfrm>
              <a:off x="3896905" y="305169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Tree>
    <p:extLst>
      <p:ext uri="{BB962C8B-B14F-4D97-AF65-F5344CB8AC3E}">
        <p14:creationId xmlns:p14="http://schemas.microsoft.com/office/powerpoint/2010/main" val="2623671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 </a:t>
            </a:r>
            <a:r>
              <a:rPr lang="zh-CN" altLang="en-US" sz="2400" dirty="0" smtClean="0"/>
              <a:t>陆地</a:t>
            </a:r>
            <a:r>
              <a:rPr lang="zh-CN" altLang="en-US" sz="2400" dirty="0"/>
              <a:t>碳循环开放式数据和模型</a:t>
            </a:r>
            <a:r>
              <a:rPr lang="zh-CN" altLang="en-US" sz="2400" dirty="0" smtClean="0"/>
              <a:t>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19</a:t>
            </a:fld>
            <a:endParaRPr lang="zh-CN" altLang="en-US"/>
          </a:p>
        </p:txBody>
      </p:sp>
      <p:sp>
        <p:nvSpPr>
          <p:cNvPr id="26" name="流程图: 可选过程 25"/>
          <p:cNvSpPr/>
          <p:nvPr/>
        </p:nvSpPr>
        <p:spPr>
          <a:xfrm>
            <a:off x="2892400" y="4365104"/>
            <a:ext cx="1225006"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27" name="流程图: 可选过程 26"/>
          <p:cNvSpPr/>
          <p:nvPr/>
        </p:nvSpPr>
        <p:spPr>
          <a:xfrm>
            <a:off x="4529154" y="4365104"/>
            <a:ext cx="76085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dirty="0">
                <a:solidFill>
                  <a:prstClr val="black"/>
                </a:solidFill>
                <a:latin typeface="Times New Roman" panose="02020603050405020304" pitchFamily="18" charset="0"/>
                <a:ea typeface="宋体" panose="02010600030101010101" pitchFamily="2" charset="-122"/>
              </a:rPr>
              <a:t>标准化</a:t>
            </a: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28" name="流程图: 可选过程 27"/>
          <p:cNvSpPr/>
          <p:nvPr/>
        </p:nvSpPr>
        <p:spPr>
          <a:xfrm>
            <a:off x="5647807" y="4365104"/>
            <a:ext cx="789493"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p>
        </p:txBody>
      </p:sp>
      <p:cxnSp>
        <p:nvCxnSpPr>
          <p:cNvPr id="29" name="直接箭头连接符 28"/>
          <p:cNvCxnSpPr>
            <a:stCxn id="26" idx="3"/>
            <a:endCxn id="27" idx="1"/>
          </p:cNvCxnSpPr>
          <p:nvPr/>
        </p:nvCxnSpPr>
        <p:spPr>
          <a:xfrm>
            <a:off x="4117406" y="4626361"/>
            <a:ext cx="411748"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30" name="直接箭头连接符 29"/>
          <p:cNvCxnSpPr>
            <a:stCxn id="27" idx="3"/>
            <a:endCxn id="28" idx="1"/>
          </p:cNvCxnSpPr>
          <p:nvPr/>
        </p:nvCxnSpPr>
        <p:spPr>
          <a:xfrm>
            <a:off x="5290013" y="4626361"/>
            <a:ext cx="35779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31" name="流程图: 可选过程 30"/>
          <p:cNvSpPr/>
          <p:nvPr/>
        </p:nvSpPr>
        <p:spPr>
          <a:xfrm>
            <a:off x="6811749" y="4365104"/>
            <a:ext cx="745224"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cxnSp>
        <p:nvCxnSpPr>
          <p:cNvPr id="32" name="直接箭头连接符 31"/>
          <p:cNvCxnSpPr>
            <a:stCxn id="28" idx="3"/>
            <a:endCxn id="31" idx="1"/>
          </p:cNvCxnSpPr>
          <p:nvPr/>
        </p:nvCxnSpPr>
        <p:spPr>
          <a:xfrm>
            <a:off x="6437300" y="4626361"/>
            <a:ext cx="374450"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33" name="直接箭头连接符 32"/>
          <p:cNvCxnSpPr>
            <a:stCxn id="34" idx="3"/>
            <a:endCxn id="26" idx="1"/>
          </p:cNvCxnSpPr>
          <p:nvPr/>
        </p:nvCxnSpPr>
        <p:spPr>
          <a:xfrm>
            <a:off x="2519835" y="4626361"/>
            <a:ext cx="372565"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34" name="流程图: 可选过程 33"/>
          <p:cNvSpPr/>
          <p:nvPr/>
        </p:nvSpPr>
        <p:spPr>
          <a:xfrm>
            <a:off x="1231753" y="4365104"/>
            <a:ext cx="1288082"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35" name="文本框 34"/>
          <p:cNvSpPr txBox="1"/>
          <p:nvPr/>
        </p:nvSpPr>
        <p:spPr>
          <a:xfrm>
            <a:off x="8178631" y="4887618"/>
            <a:ext cx="96536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服务组件</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36" name="流程图: 可选过程 35"/>
          <p:cNvSpPr/>
          <p:nvPr/>
        </p:nvSpPr>
        <p:spPr>
          <a:xfrm>
            <a:off x="12263" y="3662555"/>
            <a:ext cx="896897"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p>
        </p:txBody>
      </p:sp>
      <p:sp>
        <p:nvSpPr>
          <p:cNvPr id="37" name="流程图: 可选过程 36"/>
          <p:cNvSpPr/>
          <p:nvPr/>
        </p:nvSpPr>
        <p:spPr>
          <a:xfrm>
            <a:off x="12263" y="4356166"/>
            <a:ext cx="896897"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8" name="流程图: 可选过程 37"/>
          <p:cNvSpPr/>
          <p:nvPr/>
        </p:nvSpPr>
        <p:spPr>
          <a:xfrm>
            <a:off x="8087931" y="4022595"/>
            <a:ext cx="105606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a:t>
            </a:r>
          </a:p>
        </p:txBody>
      </p:sp>
      <p:sp>
        <p:nvSpPr>
          <p:cNvPr id="39" name="流程图: 可选过程 38"/>
          <p:cNvSpPr/>
          <p:nvPr/>
        </p:nvSpPr>
        <p:spPr>
          <a:xfrm>
            <a:off x="8087931" y="4716206"/>
            <a:ext cx="1056069" cy="522514"/>
          </a:xfrm>
          <a:prstGeom prst="flowChartAlternateProcess">
            <a:avLst/>
          </a:prstGeom>
          <a:solidFill>
            <a:sysClr val="window" lastClr="FFFFFF"/>
          </a:solidFill>
          <a:ln w="12700" cap="flat" cmpd="sng" algn="ctr">
            <a:solidFill>
              <a:sysClr val="windowText" lastClr="000000"/>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a:t>
            </a:r>
            <a:endParaRPr kumimoji="0" lang="en-US" altLang="zh-CN"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40" name="肘形连接符 39"/>
          <p:cNvCxnSpPr>
            <a:stCxn id="36" idx="3"/>
            <a:endCxn id="34" idx="1"/>
          </p:cNvCxnSpPr>
          <p:nvPr/>
        </p:nvCxnSpPr>
        <p:spPr>
          <a:xfrm>
            <a:off x="909160" y="3923812"/>
            <a:ext cx="322593" cy="702549"/>
          </a:xfrm>
          <a:prstGeom prst="bentConnector3">
            <a:avLst/>
          </a:prstGeom>
          <a:noFill/>
          <a:ln w="6350" cap="flat" cmpd="sng" algn="ctr">
            <a:solidFill>
              <a:sysClr val="windowText" lastClr="000000"/>
            </a:solidFill>
            <a:prstDash val="solid"/>
            <a:miter lim="800000"/>
            <a:tailEnd type="triangle"/>
          </a:ln>
          <a:effectLst/>
        </p:spPr>
      </p:cxnSp>
      <p:cxnSp>
        <p:nvCxnSpPr>
          <p:cNvPr id="42" name="肘形连接符 41"/>
          <p:cNvCxnSpPr>
            <a:stCxn id="31" idx="3"/>
            <a:endCxn id="38" idx="1"/>
          </p:cNvCxnSpPr>
          <p:nvPr/>
        </p:nvCxnSpPr>
        <p:spPr>
          <a:xfrm flipV="1">
            <a:off x="7556974" y="4283852"/>
            <a:ext cx="530958" cy="342509"/>
          </a:xfrm>
          <a:prstGeom prst="bentConnector3">
            <a:avLst/>
          </a:prstGeom>
          <a:noFill/>
          <a:ln w="6350" cap="flat" cmpd="sng" algn="ctr">
            <a:solidFill>
              <a:sysClr val="windowText" lastClr="000000"/>
            </a:solidFill>
            <a:prstDash val="solid"/>
            <a:miter lim="800000"/>
            <a:tailEnd type="triangle"/>
          </a:ln>
          <a:effectLst/>
        </p:spPr>
      </p:cxnSp>
      <p:cxnSp>
        <p:nvCxnSpPr>
          <p:cNvPr id="43" name="肘形连接符 42"/>
          <p:cNvCxnSpPr>
            <a:stCxn id="31" idx="3"/>
            <a:endCxn id="39" idx="1"/>
          </p:cNvCxnSpPr>
          <p:nvPr/>
        </p:nvCxnSpPr>
        <p:spPr>
          <a:xfrm>
            <a:off x="7556974" y="4626361"/>
            <a:ext cx="530958" cy="351102"/>
          </a:xfrm>
          <a:prstGeom prst="bentConnector3">
            <a:avLst/>
          </a:prstGeom>
          <a:noFill/>
          <a:ln w="6350" cap="flat" cmpd="sng" algn="ctr">
            <a:solidFill>
              <a:sysClr val="windowText" lastClr="000000"/>
            </a:solidFill>
            <a:prstDash val="solid"/>
            <a:miter lim="800000"/>
            <a:tailEnd type="triangle"/>
          </a:ln>
          <a:effectLst/>
        </p:spPr>
      </p:cxnSp>
      <p:cxnSp>
        <p:nvCxnSpPr>
          <p:cNvPr id="49" name="肘形连接符 48"/>
          <p:cNvCxnSpPr>
            <a:stCxn id="37" idx="3"/>
            <a:endCxn id="34" idx="1"/>
          </p:cNvCxnSpPr>
          <p:nvPr/>
        </p:nvCxnSpPr>
        <p:spPr>
          <a:xfrm>
            <a:off x="909160" y="4617423"/>
            <a:ext cx="322593" cy="8938"/>
          </a:xfrm>
          <a:prstGeom prst="bentConnector3">
            <a:avLst/>
          </a:prstGeom>
          <a:noFill/>
          <a:ln w="6350" cap="flat" cmpd="sng" algn="ctr">
            <a:solidFill>
              <a:sysClr val="windowText" lastClr="000000"/>
            </a:solidFill>
            <a:prstDash val="solid"/>
            <a:miter lim="800000"/>
            <a:tailEnd type="triangle"/>
          </a:ln>
          <a:effectLst/>
        </p:spPr>
      </p:cxnSp>
      <p:sp>
        <p:nvSpPr>
          <p:cNvPr id="54" name="内容占位符 2"/>
          <p:cNvSpPr>
            <a:spLocks noGrp="1"/>
          </p:cNvSpPr>
          <p:nvPr>
            <p:ph idx="1"/>
          </p:nvPr>
        </p:nvSpPr>
        <p:spPr>
          <a:xfrm>
            <a:off x="330726" y="1557338"/>
            <a:ext cx="7867600" cy="1178357"/>
          </a:xfrm>
        </p:spPr>
        <p:txBody>
          <a:bodyPr/>
          <a:lstStyle/>
          <a:p>
            <a:pPr lvl="0"/>
            <a:r>
              <a:rPr lang="zh-CN" altLang="en-US" sz="2000" dirty="0">
                <a:latin typeface="宋体" panose="02010600030101010101" pitchFamily="2" charset="-122"/>
                <a:ea typeface="宋体" panose="02010600030101010101" pitchFamily="2" charset="-122"/>
              </a:rPr>
              <a:t>陆地</a:t>
            </a:r>
            <a:r>
              <a:rPr lang="zh-CN" altLang="en-US" sz="2000" dirty="0" smtClean="0">
                <a:latin typeface="宋体" panose="02010600030101010101" pitchFamily="2" charset="-122"/>
                <a:ea typeface="宋体" panose="02010600030101010101" pitchFamily="2" charset="-122"/>
              </a:rPr>
              <a:t>碳循环开放式数据资源组件</a:t>
            </a:r>
            <a:endParaRPr lang="en-US" altLang="zh-CN" sz="2000" dirty="0" smtClean="0">
              <a:latin typeface="宋体" panose="02010600030101010101" pitchFamily="2" charset="-122"/>
              <a:ea typeface="宋体" panose="02010600030101010101" pitchFamily="2" charset="-122"/>
            </a:endParaRPr>
          </a:p>
          <a:p>
            <a:pPr lvl="0"/>
            <a:r>
              <a:rPr lang="zh-CN" altLang="en-US" sz="2000" dirty="0">
                <a:latin typeface="宋体" panose="02010600030101010101" pitchFamily="2" charset="-122"/>
                <a:ea typeface="宋体" panose="02010600030101010101" pitchFamily="2" charset="-122"/>
              </a:rPr>
              <a:t>陆地</a:t>
            </a:r>
            <a:r>
              <a:rPr lang="zh-CN" altLang="en-US" sz="2000" dirty="0" smtClean="0">
                <a:latin typeface="宋体" panose="02010600030101010101" pitchFamily="2" charset="-122"/>
                <a:ea typeface="宋体" panose="02010600030101010101" pitchFamily="2" charset="-122"/>
              </a:rPr>
              <a:t>碳循环</a:t>
            </a:r>
            <a:r>
              <a:rPr lang="zh-CN" altLang="en-US" sz="2000" dirty="0">
                <a:latin typeface="宋体" panose="02010600030101010101" pitchFamily="2" charset="-122"/>
                <a:ea typeface="宋体" panose="02010600030101010101" pitchFamily="2" charset="-122"/>
              </a:rPr>
              <a:t>开放式</a:t>
            </a:r>
            <a:r>
              <a:rPr lang="zh-CN" altLang="en-US" sz="2000" dirty="0" smtClean="0">
                <a:latin typeface="宋体" panose="02010600030101010101" pitchFamily="2" charset="-122"/>
                <a:ea typeface="宋体" panose="02010600030101010101" pitchFamily="2" charset="-122"/>
              </a:rPr>
              <a:t>模型资源组件</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陆地碳循环数据和模型服务容器</a:t>
            </a:r>
            <a:endParaRPr lang="en-US" altLang="zh-CN" sz="20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68752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研究</a:t>
              </a:r>
              <a:r>
                <a:rPr kumimoji="1" lang="zh-CN" altLang="en-US" sz="2400" b="1" dirty="0" smtClean="0">
                  <a:solidFill>
                    <a:srgbClr val="FF0000"/>
                  </a:solidFill>
                  <a:latin typeface="微软雅黑" pitchFamily="34" charset="-122"/>
                  <a:ea typeface="微软雅黑" pitchFamily="34" charset="-122"/>
                </a:rPr>
                <a:t>背景</a:t>
              </a:r>
              <a:r>
                <a:rPr kumimoji="1" lang="zh-CN" altLang="en-US" sz="2400" b="1" dirty="0">
                  <a:solidFill>
                    <a:srgbClr val="FF0000"/>
                  </a:solidFill>
                  <a:latin typeface="微软雅黑" pitchFamily="34" charset="-122"/>
                  <a:ea typeface="微软雅黑" pitchFamily="34" charset="-122"/>
                </a:rPr>
                <a:t>和研究意义</a:t>
              </a:r>
              <a:endParaRPr lang="en-US" altLang="zh-CN" sz="2400" dirty="0">
                <a:solidFill>
                  <a:srgbClr val="FF0000"/>
                </a:solidFill>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2"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2</a:t>
            </a:r>
            <a:endParaRPr lang="zh-CN" altLang="en-US" sz="1000" dirty="0">
              <a:ea typeface="宋体" charset="-122"/>
            </a:endParaRPr>
          </a:p>
        </p:txBody>
      </p:sp>
    </p:spTree>
    <p:extLst>
      <p:ext uri="{BB962C8B-B14F-4D97-AF65-F5344CB8AC3E}">
        <p14:creationId xmlns:p14="http://schemas.microsoft.com/office/powerpoint/2010/main" val="2375463903"/>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8813274" cy="3167806"/>
          </a:xfrm>
        </p:spPr>
        <p:txBody>
          <a:bodyPr/>
          <a:lstStyle/>
          <a:p>
            <a:pPr lvl="0"/>
            <a:r>
              <a:rPr lang="zh-CN" altLang="en-US" sz="2000" dirty="0" smtClean="0">
                <a:latin typeface="宋体" panose="02010600030101010101" pitchFamily="2" charset="-122"/>
                <a:ea typeface="宋体" panose="02010600030101010101" pitchFamily="2" charset="-122"/>
              </a:rPr>
              <a:t>陆地碳循环数据资源</a:t>
            </a:r>
            <a:endParaRPr lang="en-US" altLang="zh-CN" sz="2000" dirty="0">
              <a:latin typeface="宋体" panose="02010600030101010101" pitchFamily="2" charset="-122"/>
              <a:ea typeface="宋体" panose="02010600030101010101" pitchFamily="2" charset="-122"/>
            </a:endParaRPr>
          </a:p>
          <a:p>
            <a:pPr marL="0" lvl="0" indent="0">
              <a:buNone/>
            </a:pPr>
            <a:r>
              <a:rPr lang="zh-CN" altLang="en-US" sz="1600" dirty="0" smtClean="0">
                <a:latin typeface="宋体" panose="02010600030101010101" pitchFamily="2" charset="-122"/>
                <a:ea typeface="宋体" panose="02010600030101010101" pitchFamily="2" charset="-122"/>
              </a:rPr>
              <a:t>气象数据集</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土壤数据集</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植被功能类型数据集</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通量观测数据集</a:t>
            </a:r>
            <a:r>
              <a:rPr lang="zh-CN" altLang="en-US" sz="1600" dirty="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MODIS GPP</a:t>
            </a:r>
            <a:r>
              <a:rPr lang="en-US" altLang="zh-CN" sz="1600" dirty="0" smtClean="0">
                <a:latin typeface="宋体" panose="02010600030101010101" pitchFamily="2" charset="-122"/>
                <a:ea typeface="宋体" panose="02010600030101010101" pitchFamily="2" charset="-122"/>
              </a:rPr>
              <a:t>/NPP</a:t>
            </a:r>
            <a:r>
              <a:rPr lang="zh-CN" altLang="en-US" sz="1600" dirty="0" smtClean="0">
                <a:latin typeface="宋体" panose="02010600030101010101" pitchFamily="2" charset="-122"/>
                <a:ea typeface="宋体" panose="02010600030101010101" pitchFamily="2" charset="-122"/>
              </a:rPr>
              <a:t>数据集</a:t>
            </a:r>
            <a:endParaRPr lang="en-US" altLang="zh-CN" sz="16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数据资源的异构性分析</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数据格式：包括</a:t>
            </a:r>
            <a:r>
              <a:rPr lang="en-US" altLang="zh-CN" sz="1600" dirty="0" err="1" smtClean="0">
                <a:latin typeface="宋体" panose="02010600030101010101" pitchFamily="2" charset="-122"/>
                <a:ea typeface="宋体" panose="02010600030101010101" pitchFamily="2" charset="-122"/>
              </a:rPr>
              <a:t>netCDF</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csv</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shapefile</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txt</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时空范围和尺度：输入数据的时间范围是</a:t>
            </a:r>
            <a:r>
              <a:rPr lang="en-US" altLang="zh-CN" sz="1600" dirty="0" smtClean="0">
                <a:latin typeface="宋体" panose="02010600030101010101" pitchFamily="2" charset="-122"/>
                <a:ea typeface="宋体" panose="02010600030101010101" pitchFamily="2" charset="-122"/>
              </a:rPr>
              <a:t>1982-2014</a:t>
            </a:r>
            <a:r>
              <a:rPr lang="zh-CN" altLang="en-US" sz="1600" dirty="0" smtClean="0">
                <a:latin typeface="宋体" panose="02010600030101010101" pitchFamily="2" charset="-122"/>
                <a:ea typeface="宋体" panose="02010600030101010101" pitchFamily="2" charset="-122"/>
              </a:rPr>
              <a:t>年，步长为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err="1" smtClean="0">
                <a:latin typeface="宋体" panose="02010600030101010101" pitchFamily="2" charset="-122"/>
                <a:ea typeface="宋体" panose="02010600030101010101" pitchFamily="2" charset="-122"/>
              </a:rPr>
              <a:t>Fluxnet</a:t>
            </a:r>
            <a:r>
              <a:rPr lang="en-US" altLang="zh-CN" sz="1600" dirty="0" smtClean="0">
                <a:latin typeface="宋体" panose="02010600030101010101" pitchFamily="2" charset="-122"/>
                <a:ea typeface="宋体" panose="02010600030101010101" pitchFamily="2" charset="-122"/>
              </a:rPr>
              <a:t> 2015</a:t>
            </a:r>
            <a:r>
              <a:rPr lang="zh-CN" altLang="en-US" sz="1600" dirty="0" smtClean="0">
                <a:latin typeface="宋体" panose="02010600030101010101" pitchFamily="2" charset="-122"/>
                <a:ea typeface="宋体" panose="02010600030101010101" pitchFamily="2" charset="-122"/>
              </a:rPr>
              <a:t>的时间范围随站点变化，步长为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smtClean="0">
                <a:latin typeface="宋体" panose="02010600030101010101" pitchFamily="2" charset="-122"/>
                <a:ea typeface="宋体" panose="02010600030101010101" pitchFamily="2" charset="-122"/>
              </a:rPr>
              <a:t>MOD17A2</a:t>
            </a:r>
            <a:r>
              <a:rPr lang="zh-CN" altLang="en-US" sz="1600" dirty="0" smtClean="0">
                <a:latin typeface="宋体" panose="02010600030101010101" pitchFamily="2" charset="-122"/>
                <a:ea typeface="宋体" panose="02010600030101010101" pitchFamily="2" charset="-122"/>
              </a:rPr>
              <a:t>的时间范围为</a:t>
            </a:r>
            <a:r>
              <a:rPr lang="en-US" altLang="zh-CN" sz="1600" dirty="0" smtClean="0">
                <a:latin typeface="宋体" panose="02010600030101010101" pitchFamily="2" charset="-122"/>
                <a:ea typeface="宋体" panose="02010600030101010101" pitchFamily="2" charset="-122"/>
              </a:rPr>
              <a:t>2000-2015</a:t>
            </a:r>
            <a:r>
              <a:rPr lang="zh-CN" altLang="en-US" sz="1600" dirty="0" smtClean="0">
                <a:latin typeface="宋体" panose="02010600030101010101" pitchFamily="2" charset="-122"/>
                <a:ea typeface="宋体" panose="02010600030101010101" pitchFamily="2" charset="-122"/>
              </a:rPr>
              <a:t>年，时间步长为</a:t>
            </a:r>
            <a:r>
              <a:rPr lang="en-US" altLang="zh-CN" sz="1600" dirty="0" smtClean="0">
                <a:latin typeface="宋体" panose="02010600030101010101" pitchFamily="2" charset="-122"/>
                <a:ea typeface="宋体" panose="02010600030101010101" pitchFamily="2" charset="-122"/>
              </a:rPr>
              <a:t>8</a:t>
            </a:r>
            <a:r>
              <a:rPr lang="zh-CN" altLang="en-US" sz="1600" dirty="0" smtClean="0">
                <a:latin typeface="宋体" panose="02010600030101010101" pitchFamily="2" charset="-122"/>
                <a:ea typeface="宋体" panose="02010600030101010101" pitchFamily="2" charset="-122"/>
              </a:rPr>
              <a:t>天。</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.1</a:t>
            </a:r>
            <a:r>
              <a:rPr lang="en-US" altLang="zh-CN" sz="2400" dirty="0" smtClean="0"/>
              <a:t>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4.2.1.1 </a:t>
            </a:r>
            <a:r>
              <a:rPr lang="zh-CN" altLang="en-US" sz="2000" kern="0" dirty="0" smtClean="0">
                <a:latin typeface="宋体" panose="02010600030101010101" pitchFamily="2" charset="-122"/>
                <a:ea typeface="宋体" panose="02010600030101010101" pitchFamily="2" charset="-122"/>
              </a:rPr>
              <a:t>陆地碳循环数据资源</a:t>
            </a:r>
            <a:r>
              <a:rPr lang="zh-CN" altLang="en-US" sz="2000" kern="0" dirty="0" smtClean="0">
                <a:latin typeface="宋体" panose="02010600030101010101" pitchFamily="2" charset="-122"/>
                <a:ea typeface="宋体" panose="02010600030101010101" pitchFamily="2" charset="-122"/>
              </a:rPr>
              <a:t>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20</a:t>
            </a:fld>
            <a:endParaRPr lang="zh-CN" altLang="en-US"/>
          </a:p>
        </p:txBody>
      </p:sp>
    </p:spTree>
    <p:extLst>
      <p:ext uri="{BB962C8B-B14F-4D97-AF65-F5344CB8AC3E}">
        <p14:creationId xmlns:p14="http://schemas.microsoft.com/office/powerpoint/2010/main" val="361304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3550073" cy="1727646"/>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.1</a:t>
            </a:r>
            <a:r>
              <a:rPr lang="en-US" altLang="zh-CN" sz="2400" dirty="0" smtClean="0"/>
              <a:t>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4.2.1.2 </a:t>
            </a:r>
            <a:r>
              <a:rPr lang="zh-CN" altLang="en-US" sz="2000" kern="0" dirty="0" smtClean="0">
                <a:latin typeface="宋体" panose="02010600030101010101" pitchFamily="2" charset="-122"/>
                <a:ea typeface="宋体" panose="02010600030101010101" pitchFamily="2" charset="-122"/>
              </a:rPr>
              <a:t>陆地碳循环数据资源的结构化描述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21</a:t>
            </a:fld>
            <a:endParaRPr lang="zh-CN" altLang="en-US"/>
          </a:p>
        </p:txBody>
      </p:sp>
      <p:pic>
        <p:nvPicPr>
          <p:cNvPr id="9218" name="Picture 2" descr="G:\doc\papers\graduate-thesis\thuthesis\figures\jpg\ModelComparison!4-1-data-description-interface_4.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80799" y="1454435"/>
            <a:ext cx="5263201" cy="42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G:\doc\papers\graduate-thesis\thuthesis\figures\data-desc-example.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588" y="3603848"/>
            <a:ext cx="537686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437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2591742"/>
          </a:xfrm>
        </p:spPr>
        <p:txBody>
          <a:bodyPr/>
          <a:lstStyle/>
          <a:p>
            <a:pPr lvl="0"/>
            <a:r>
              <a:rPr lang="en-US" altLang="zh-CN" sz="2000" dirty="0" smtClean="0">
                <a:latin typeface="宋体" panose="02010600030101010101" pitchFamily="2" charset="-122"/>
                <a:ea typeface="宋体" panose="02010600030101010101" pitchFamily="2" charset="-122"/>
              </a:rPr>
              <a:t>WMS/WFS/WCS</a:t>
            </a:r>
            <a:r>
              <a:rPr lang="zh-CN" altLang="en-US" sz="2000" dirty="0" smtClean="0">
                <a:latin typeface="宋体" panose="02010600030101010101" pitchFamily="2" charset="-122"/>
                <a:ea typeface="宋体" panose="02010600030101010101" pitchFamily="2" charset="-122"/>
              </a:rPr>
              <a:t>三种服务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数据上传下载服务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数据重构服务</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单位量纲转换服务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数据抽取服务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数据重组服务</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.1</a:t>
            </a:r>
            <a:r>
              <a:rPr lang="en-US" altLang="zh-CN" sz="2400" dirty="0" smtClean="0"/>
              <a:t> </a:t>
            </a:r>
            <a:r>
              <a:rPr lang="zh-CN" altLang="en-US" sz="2400" dirty="0" smtClean="0"/>
              <a:t>陆地碳循环开放式数据资源组件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4.2.1.3 </a:t>
            </a:r>
            <a:r>
              <a:rPr lang="zh-CN" altLang="en-US" sz="2000" kern="0" dirty="0" smtClean="0">
                <a:latin typeface="宋体" panose="02010600030101010101" pitchFamily="2" charset="-122"/>
                <a:ea typeface="宋体" panose="02010600030101010101" pitchFamily="2" charset="-122"/>
              </a:rPr>
              <a:t>陆地碳循环数据资源的服务化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22</a:t>
            </a:fld>
            <a:endParaRPr lang="zh-CN" altLang="en-US"/>
          </a:p>
        </p:txBody>
      </p:sp>
      <p:pic>
        <p:nvPicPr>
          <p:cNvPr id="10242" name="Picture 2" descr="G:\doc\papers\graduate-thesis\thuthesis\figures\data-service-1.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22374" y="4753818"/>
            <a:ext cx="19383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G:\doc\papers\graduate-thesis\thuthesis\figures\data-service-2.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2411760" y="4908476"/>
            <a:ext cx="14652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G:\doc\papers\graduate-thesis\thuthesis\figures\data-service-3.jpg"/>
          <p:cNvPicPr>
            <a:picLocks noChangeAspect="1" noChangeArrowheads="1"/>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4427984" y="4864026"/>
            <a:ext cx="1300162"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9320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159694"/>
          </a:xfrm>
        </p:spPr>
        <p:txBody>
          <a:bodyPr/>
          <a:lstStyle/>
          <a:p>
            <a:pPr lvl="0"/>
            <a:r>
              <a:rPr lang="zh-CN" altLang="en-US" sz="2000" dirty="0" smtClean="0">
                <a:latin typeface="宋体" panose="02010600030101010101" pitchFamily="2" charset="-122"/>
                <a:ea typeface="宋体" panose="02010600030101010101" pitchFamily="2" charset="-122"/>
              </a:rPr>
              <a:t>陆地碳循环模型资源</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23</a:t>
            </a:fld>
            <a:endParaRPr lang="zh-CN" altLang="en-US"/>
          </a:p>
        </p:txBody>
      </p:sp>
      <p:pic>
        <p:nvPicPr>
          <p:cNvPr id="5" name="图片 4"/>
          <p:cNvPicPr>
            <a:picLocks noChangeAspect="1"/>
          </p:cNvPicPr>
          <p:nvPr/>
        </p:nvPicPr>
        <p:blipFill>
          <a:blip r:embed="rId3"/>
          <a:stretch>
            <a:fillRect/>
          </a:stretch>
        </p:blipFill>
        <p:spPr>
          <a:xfrm>
            <a:off x="353963" y="2033588"/>
            <a:ext cx="4247615" cy="2296220"/>
          </a:xfrm>
          <a:prstGeom prst="rect">
            <a:avLst/>
          </a:prstGeom>
        </p:spPr>
      </p:pic>
      <p:pic>
        <p:nvPicPr>
          <p:cNvPr id="6" name="图片 5"/>
          <p:cNvPicPr>
            <a:picLocks noChangeAspect="1"/>
          </p:cNvPicPr>
          <p:nvPr/>
        </p:nvPicPr>
        <p:blipFill>
          <a:blip r:embed="rId4"/>
          <a:stretch>
            <a:fillRect/>
          </a:stretch>
        </p:blipFill>
        <p:spPr>
          <a:xfrm>
            <a:off x="5004048" y="2097559"/>
            <a:ext cx="4139952" cy="4220553"/>
          </a:xfrm>
          <a:prstGeom prst="rect">
            <a:avLst/>
          </a:prstGeom>
        </p:spPr>
      </p:pic>
      <p:pic>
        <p:nvPicPr>
          <p:cNvPr id="7" name="图片 6"/>
          <p:cNvPicPr>
            <a:picLocks noChangeAspect="1"/>
          </p:cNvPicPr>
          <p:nvPr/>
        </p:nvPicPr>
        <p:blipFill>
          <a:blip r:embed="rId5"/>
          <a:stretch>
            <a:fillRect/>
          </a:stretch>
        </p:blipFill>
        <p:spPr>
          <a:xfrm>
            <a:off x="736212" y="2033588"/>
            <a:ext cx="4241802" cy="4786312"/>
          </a:xfrm>
          <a:prstGeom prst="rect">
            <a:avLst/>
          </a:prstGeom>
        </p:spPr>
      </p:pic>
    </p:spTree>
    <p:extLst>
      <p:ext uri="{BB962C8B-B14F-4D97-AF65-F5344CB8AC3E}">
        <p14:creationId xmlns:p14="http://schemas.microsoft.com/office/powerpoint/2010/main" val="2587326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159694"/>
          </a:xfrm>
        </p:spPr>
        <p:txBody>
          <a:bodyPr/>
          <a:lstStyle/>
          <a:p>
            <a:pPr lvl="0"/>
            <a:r>
              <a:rPr lang="zh-CN" altLang="en-US" sz="2000" dirty="0" smtClean="0">
                <a:latin typeface="宋体" panose="02010600030101010101" pitchFamily="2" charset="-122"/>
                <a:ea typeface="宋体" panose="02010600030101010101" pitchFamily="2" charset="-122"/>
              </a:rPr>
              <a:t>陆地碳循环模型资源异构性分析</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开发语言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运行平台</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表现形式</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执行流程</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运行接口</a:t>
            </a:r>
            <a:endParaRPr lang="en-US" altLang="zh-CN" sz="1600" dirty="0" smtClean="0">
              <a:latin typeface="宋体" panose="02010600030101010101" pitchFamily="2" charset="-122"/>
              <a:ea typeface="宋体" panose="02010600030101010101" pitchFamily="2" charset="-122"/>
            </a:endParaRPr>
          </a:p>
          <a:p>
            <a:pPr lvl="1"/>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24</a:t>
            </a:fld>
            <a:endParaRPr lang="zh-CN" altLang="en-US"/>
          </a:p>
        </p:txBody>
      </p:sp>
      <p:pic>
        <p:nvPicPr>
          <p:cNvPr id="11266" name="Picture 2" descr="G:\doc\papers\graduate-thesis\thuthesis\figures\before-encap.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683568" y="3801019"/>
            <a:ext cx="6480720" cy="305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2045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583630"/>
          </a:xfrm>
        </p:spPr>
        <p:txBody>
          <a:bodyPr/>
          <a:lstStyle/>
          <a:p>
            <a:pPr lvl="0"/>
            <a:r>
              <a:rPr lang="zh-CN" altLang="en-US" sz="2000" dirty="0" smtClean="0">
                <a:latin typeface="宋体" panose="02010600030101010101" pitchFamily="2" charset="-122"/>
                <a:ea typeface="宋体" panose="02010600030101010101" pitchFamily="2" charset="-122"/>
              </a:rPr>
              <a:t>基本信息描述接口</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运行信息描述接口</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部署信息描述接口</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4.2.2.2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25</a:t>
            </a:fld>
            <a:endParaRPr lang="zh-CN" altLang="en-US"/>
          </a:p>
        </p:txBody>
      </p:sp>
    </p:spTree>
    <p:extLst>
      <p:ext uri="{BB962C8B-B14F-4D97-AF65-F5344CB8AC3E}">
        <p14:creationId xmlns:p14="http://schemas.microsoft.com/office/powerpoint/2010/main" val="972834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943670"/>
          </a:xfrm>
        </p:spPr>
        <p:txBody>
          <a:bodyPr/>
          <a:lstStyle/>
          <a:p>
            <a:pPr lvl="0"/>
            <a:r>
              <a:rPr lang="zh-CN" altLang="en-US" sz="2000" dirty="0" smtClean="0">
                <a:latin typeface="宋体" panose="02010600030101010101" pitchFamily="2" charset="-122"/>
                <a:ea typeface="宋体" panose="02010600030101010101" pitchFamily="2" charset="-122"/>
              </a:rPr>
              <a:t>模型封装</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模型封装最关键的是运行接口的设计，而模型运行接口的设计本质上是设计一个命令行参数解析标准，将输入输出选项映射给程序内存</a:t>
            </a:r>
            <a:r>
              <a:rPr lang="zh-CN" altLang="en-US" sz="1800" dirty="0" smtClean="0">
                <a:latin typeface="宋体" panose="02010600030101010101" pitchFamily="2" charset="-122"/>
                <a:ea typeface="宋体" panose="02010600030101010101" pitchFamily="2" charset="-122"/>
              </a:rPr>
              <a:t>变量</a:t>
            </a:r>
            <a:r>
              <a:rPr lang="zh-CN" altLang="en-US" sz="1800" dirty="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26</a:t>
            </a:fld>
            <a:endParaRPr lang="zh-CN" altLang="en-US"/>
          </a:p>
        </p:txBody>
      </p:sp>
    </p:spTree>
    <p:extLst>
      <p:ext uri="{BB962C8B-B14F-4D97-AF65-F5344CB8AC3E}">
        <p14:creationId xmlns:p14="http://schemas.microsoft.com/office/powerpoint/2010/main" val="1760961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27</a:t>
            </a:fld>
            <a:endParaRPr lang="zh-CN" altLang="en-US"/>
          </a:p>
        </p:txBody>
      </p:sp>
      <p:pic>
        <p:nvPicPr>
          <p:cNvPr id="12290" name="Picture 2" descr="G:\doc\papers\graduate-thesis\thuthesis\figures\ms-encap-with-integration.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3867646" y="1553121"/>
            <a:ext cx="526415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descr="G:\doc\papers\graduate-thesis\thuthesis\figures\source-encap-proxy-encap.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52896" y="2024212"/>
            <a:ext cx="371475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G:\doc\papers\graduate-thesis\thuthesis\figures\after-encap.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323850" y="4608042"/>
            <a:ext cx="7430770" cy="199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4312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807766"/>
          </a:xfrm>
        </p:spPr>
        <p:txBody>
          <a:bodyPr/>
          <a:lstStyle/>
          <a:p>
            <a:pPr lvl="0"/>
            <a:r>
              <a:rPr lang="zh-CN" altLang="en-US" sz="2000" dirty="0" smtClean="0">
                <a:latin typeface="宋体" panose="02010600030101010101" pitchFamily="2" charset="-122"/>
                <a:ea typeface="宋体" panose="02010600030101010101" pitchFamily="2" charset="-122"/>
              </a:rPr>
              <a:t>服务部署</a:t>
            </a:r>
            <a:endParaRPr lang="en-US" altLang="zh-CN" sz="2000" dirty="0" smtClean="0">
              <a:latin typeface="宋体" panose="02010600030101010101" pitchFamily="2" charset="-122"/>
              <a:ea typeface="宋体" panose="02010600030101010101" pitchFamily="2" charset="-122"/>
            </a:endParaRPr>
          </a:p>
          <a:p>
            <a:pPr marL="0" lvl="0" indent="0">
              <a:buNone/>
            </a:pP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服务发布</a:t>
            </a:r>
            <a:endParaRPr lang="en-US" altLang="zh-CN" sz="2000" dirty="0" smtClean="0">
              <a:latin typeface="宋体" panose="02010600030101010101" pitchFamily="2" charset="-122"/>
              <a:ea typeface="宋体" panose="02010600030101010101" pitchFamily="2" charset="-122"/>
            </a:endParaRPr>
          </a:p>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.2</a:t>
            </a:r>
            <a:r>
              <a:rPr lang="en-US" altLang="zh-CN" sz="2400" dirty="0" smtClean="0"/>
              <a:t>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a:t>
            </a:r>
            <a:r>
              <a:rPr lang="zh-CN" altLang="en-US" sz="2000" kern="0" dirty="0" smtClean="0">
                <a:latin typeface="宋体" panose="02010600030101010101" pitchFamily="2" charset="-122"/>
                <a:ea typeface="宋体" panose="02010600030101010101" pitchFamily="2" charset="-122"/>
              </a:rPr>
              <a:t>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28</a:t>
            </a:fld>
            <a:endParaRPr lang="zh-CN" altLang="en-US"/>
          </a:p>
        </p:txBody>
      </p:sp>
    </p:spTree>
    <p:extLst>
      <p:ext uri="{BB962C8B-B14F-4D97-AF65-F5344CB8AC3E}">
        <p14:creationId xmlns:p14="http://schemas.microsoft.com/office/powerpoint/2010/main" val="39027643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807766"/>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4.2.3.1 </a:t>
            </a:r>
            <a:r>
              <a:rPr lang="zh-CN" altLang="en-US" sz="2000" kern="0" dirty="0" smtClean="0">
                <a:latin typeface="宋体" panose="02010600030101010101" pitchFamily="2" charset="-122"/>
                <a:ea typeface="宋体" panose="02010600030101010101" pitchFamily="2" charset="-122"/>
              </a:rPr>
              <a:t>数据服务容器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29</a:t>
            </a:fld>
            <a:endParaRPr lang="zh-CN" altLang="en-US"/>
          </a:p>
        </p:txBody>
      </p:sp>
    </p:spTree>
    <p:extLst>
      <p:ext uri="{BB962C8B-B14F-4D97-AF65-F5344CB8AC3E}">
        <p14:creationId xmlns:p14="http://schemas.microsoft.com/office/powerpoint/2010/main" val="3979641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 </a:t>
            </a:r>
            <a:r>
              <a:rPr lang="zh-CN" altLang="en-US" dirty="0" smtClean="0"/>
              <a:t>研究背景和研究意义</a:t>
            </a:r>
            <a:endParaRPr lang="zh-CN" altLang="en-US" dirty="0"/>
          </a:p>
        </p:txBody>
      </p:sp>
      <p:sp>
        <p:nvSpPr>
          <p:cNvPr id="6" name="内容占位符 2"/>
          <p:cNvSpPr>
            <a:spLocks noGrp="1"/>
          </p:cNvSpPr>
          <p:nvPr>
            <p:ph idx="1"/>
          </p:nvPr>
        </p:nvSpPr>
        <p:spPr>
          <a:xfrm>
            <a:off x="304800" y="1570856"/>
            <a:ext cx="4716701" cy="2218184"/>
          </a:xfrm>
        </p:spPr>
        <p:txBody>
          <a:bodyPr/>
          <a:lstStyle/>
          <a:p>
            <a:r>
              <a:rPr lang="zh-CN" altLang="en-US" sz="2000" dirty="0" smtClean="0">
                <a:latin typeface="宋体" panose="02010600030101010101" pitchFamily="2" charset="-122"/>
                <a:ea typeface="宋体" panose="02010600030101010101" pitchFamily="2" charset="-122"/>
              </a:rPr>
              <a:t>自工业革命</a:t>
            </a:r>
            <a:r>
              <a:rPr lang="zh-CN" altLang="en-US" sz="2000" dirty="0">
                <a:latin typeface="宋体" panose="02010600030101010101" pitchFamily="2" charset="-122"/>
                <a:ea typeface="宋体" panose="02010600030101010101" pitchFamily="2" charset="-122"/>
              </a:rPr>
              <a:t>以来</a:t>
            </a:r>
            <a:r>
              <a:rPr lang="zh-CN" altLang="en-US" sz="2000" dirty="0" smtClean="0">
                <a:latin typeface="宋体" panose="02010600030101010101" pitchFamily="2" charset="-122"/>
                <a:ea typeface="宋体" panose="02010600030101010101" pitchFamily="2" charset="-122"/>
              </a:rPr>
              <a:t>，人类活动正大规模地改变生态系统，其中最典型的是温室气体浓度的增加导致的</a:t>
            </a:r>
            <a:r>
              <a:rPr lang="zh-CN" altLang="en-US" sz="2000" dirty="0" smtClean="0">
                <a:solidFill>
                  <a:srgbClr val="FF0000"/>
                </a:solidFill>
                <a:latin typeface="宋体" panose="02010600030101010101" pitchFamily="2" charset="-122"/>
                <a:ea typeface="宋体" panose="02010600030101010101" pitchFamily="2" charset="-122"/>
              </a:rPr>
              <a:t>全球气候变暖</a:t>
            </a:r>
            <a:r>
              <a:rPr lang="zh-CN" altLang="en-US" sz="2000" dirty="0" smtClean="0">
                <a:latin typeface="宋体" panose="02010600030101010101" pitchFamily="2" charset="-122"/>
                <a:ea typeface="宋体" panose="02010600030101010101" pitchFamily="2" charset="-122"/>
              </a:rPr>
              <a:t>问题，将会引发一系列严重的全球问题，开展</a:t>
            </a:r>
            <a:r>
              <a:rPr lang="zh-CN" altLang="en-US" sz="2000" dirty="0">
                <a:latin typeface="宋体" panose="02010600030101010101" pitchFamily="2" charset="-122"/>
                <a:ea typeface="宋体" panose="02010600030101010101" pitchFamily="2" charset="-122"/>
              </a:rPr>
              <a:t>碳循环模型的模拟是预测碳收支格局和变化的重要</a:t>
            </a:r>
            <a:r>
              <a:rPr lang="zh-CN" altLang="en-US" sz="2000" dirty="0" smtClean="0">
                <a:latin typeface="宋体" panose="02010600030101010101" pitchFamily="2" charset="-122"/>
                <a:ea typeface="宋体" panose="02010600030101010101" pitchFamily="2" charset="-122"/>
              </a:rPr>
              <a:t>手段。</a:t>
            </a:r>
            <a:endParaRPr lang="en-US" altLang="zh-CN" sz="2000" dirty="0" smtClean="0">
              <a:latin typeface="宋体" panose="02010600030101010101" pitchFamily="2" charset="-122"/>
              <a:ea typeface="宋体" panose="02010600030101010101" pitchFamily="2" charset="-122"/>
            </a:endParaRPr>
          </a:p>
        </p:txBody>
      </p:sp>
      <p:sp>
        <p:nvSpPr>
          <p:cNvPr id="7" name="内容占位符 2"/>
          <p:cNvSpPr txBox="1">
            <a:spLocks/>
          </p:cNvSpPr>
          <p:nvPr/>
        </p:nvSpPr>
        <p:spPr bwMode="auto">
          <a:xfrm>
            <a:off x="304800" y="3933056"/>
            <a:ext cx="7867600" cy="3024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dirty="0">
                <a:latin typeface="宋体" panose="02010600030101010101" pitchFamily="2" charset="-122"/>
                <a:ea typeface="宋体" panose="02010600030101010101" pitchFamily="2" charset="-122"/>
              </a:rPr>
              <a:t>面对严峻的气候变化</a:t>
            </a:r>
            <a:r>
              <a:rPr lang="zh-CN" altLang="en-US" sz="2000" dirty="0" smtClean="0">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国际上成立了联合国政府间气候变化专门委员会（</a:t>
            </a:r>
            <a:r>
              <a:rPr lang="en-US" altLang="zh-CN" sz="2000" kern="0" dirty="0" smtClean="0">
                <a:latin typeface="宋体" panose="02010600030101010101" pitchFamily="2" charset="-122"/>
                <a:ea typeface="宋体" panose="02010600030101010101" pitchFamily="2" charset="-122"/>
              </a:rPr>
              <a:t>IPCC</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IPCC</a:t>
            </a:r>
            <a:r>
              <a:rPr lang="zh-CN" altLang="en-US" sz="2000" kern="0" dirty="0" smtClean="0">
                <a:latin typeface="宋体" panose="02010600030101010101" pitchFamily="2" charset="-122"/>
                <a:ea typeface="宋体" panose="02010600030101010101" pitchFamily="2" charset="-122"/>
              </a:rPr>
              <a:t>每</a:t>
            </a:r>
            <a:r>
              <a:rPr lang="en-US" altLang="zh-CN" sz="2000" kern="0" dirty="0" smtClean="0">
                <a:latin typeface="宋体" panose="02010600030101010101" pitchFamily="2" charset="-122"/>
                <a:ea typeface="宋体" panose="02010600030101010101" pitchFamily="2" charset="-122"/>
              </a:rPr>
              <a:t>5</a:t>
            </a:r>
            <a:r>
              <a:rPr lang="zh-CN" altLang="en-US" sz="2000" kern="0" dirty="0" smtClean="0">
                <a:latin typeface="宋体" panose="02010600030101010101" pitchFamily="2" charset="-122"/>
                <a:ea typeface="宋体" panose="02010600030101010101" pitchFamily="2" charset="-122"/>
              </a:rPr>
              <a:t>年开展出版一次</a:t>
            </a:r>
            <a:r>
              <a:rPr lang="zh-CN" altLang="en-US" sz="2000" kern="0" dirty="0" smtClean="0">
                <a:solidFill>
                  <a:srgbClr val="FF0000"/>
                </a:solidFill>
                <a:latin typeface="宋体" panose="02010600030101010101" pitchFamily="2" charset="-122"/>
                <a:ea typeface="宋体" panose="02010600030101010101" pitchFamily="2" charset="-122"/>
              </a:rPr>
              <a:t>评估报告</a:t>
            </a:r>
            <a:r>
              <a:rPr lang="zh-CN" altLang="en-US" sz="2000" kern="0" dirty="0" smtClean="0">
                <a:latin typeface="宋体" panose="02010600030101010101" pitchFamily="2" charset="-122"/>
                <a:ea typeface="宋体" panose="02010600030101010101" pitchFamily="2" charset="-122"/>
              </a:rPr>
              <a:t>，提供有关气候变化的现象、成因、影响及对策信息。</a:t>
            </a:r>
            <a:endParaRPr lang="en-US" altLang="zh-CN" sz="2000" kern="0" dirty="0" smtClean="0">
              <a:latin typeface="宋体" panose="02010600030101010101" pitchFamily="2" charset="-122"/>
              <a:ea typeface="宋体" panose="02010600030101010101" pitchFamily="2" charset="-122"/>
            </a:endParaRPr>
          </a:p>
          <a:p>
            <a:r>
              <a:rPr lang="zh-CN" altLang="en-US" sz="2000" kern="0" dirty="0" smtClean="0">
                <a:latin typeface="宋体" panose="02010600030101010101" pitchFamily="2" charset="-122"/>
                <a:ea typeface="宋体" panose="02010600030101010101" pitchFamily="2" charset="-122"/>
              </a:rPr>
              <a:t>此外，国际上也多次开展了</a:t>
            </a:r>
            <a:r>
              <a:rPr lang="zh-CN" altLang="en-US" sz="2000" kern="0" dirty="0">
                <a:solidFill>
                  <a:srgbClr val="FF0000"/>
                </a:solidFill>
                <a:latin typeface="宋体" panose="02010600030101010101" pitchFamily="2" charset="-122"/>
                <a:ea typeface="宋体" panose="02010600030101010101" pitchFamily="2" charset="-122"/>
              </a:rPr>
              <a:t>耦合模型对比计划（</a:t>
            </a:r>
            <a:r>
              <a:rPr lang="en-US" altLang="zh-CN" sz="2000" kern="0" dirty="0">
                <a:solidFill>
                  <a:srgbClr val="FF0000"/>
                </a:solidFill>
                <a:latin typeface="宋体" panose="02010600030101010101" pitchFamily="2" charset="-122"/>
                <a:ea typeface="宋体" panose="02010600030101010101" pitchFamily="2" charset="-122"/>
              </a:rPr>
              <a:t>CMIP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区域气候模型评估系统（</a:t>
            </a:r>
            <a:r>
              <a:rPr lang="en-US" altLang="zh-CN" sz="2000" kern="0" dirty="0">
                <a:solidFill>
                  <a:srgbClr val="FF0000"/>
                </a:solidFill>
                <a:latin typeface="宋体" panose="02010600030101010101" pitchFamily="2" charset="-122"/>
                <a:ea typeface="宋体" panose="02010600030101010101" pitchFamily="2" charset="-122"/>
              </a:rPr>
              <a:t>RCMES</a:t>
            </a:r>
            <a:r>
              <a:rPr lang="zh-CN" altLang="en-US" sz="2000" kern="0" dirty="0">
                <a:solidFill>
                  <a:srgbClr val="FF0000"/>
                </a:solidFill>
                <a:latin typeface="宋体" panose="02010600030101010101" pitchFamily="2" charset="-122"/>
                <a:ea typeface="宋体" panose="02010600030101010101" pitchFamily="2" charset="-122"/>
              </a:rPr>
              <a:t>）</a:t>
            </a:r>
            <a:r>
              <a:rPr lang="zh-CN" altLang="en-US" sz="2000" kern="0" dirty="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协调区域气候降尺度实验（</a:t>
            </a:r>
            <a:r>
              <a:rPr lang="en-US" altLang="zh-CN" sz="2000" kern="0" dirty="0">
                <a:solidFill>
                  <a:srgbClr val="FF0000"/>
                </a:solidFill>
                <a:latin typeface="宋体" panose="02010600030101010101" pitchFamily="2" charset="-122"/>
                <a:ea typeface="宋体" panose="02010600030101010101" pitchFamily="2" charset="-122"/>
              </a:rPr>
              <a:t>CORDEX</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等工作，在区域以及全球尺度下对比评估模型的模拟能力。</a:t>
            </a:r>
            <a:endParaRPr lang="en-US" altLang="zh-CN" sz="2000" kern="0" dirty="0" smtClean="0">
              <a:latin typeface="宋体" panose="02010600030101010101" pitchFamily="2" charset="-122"/>
              <a:ea typeface="宋体" panose="02010600030101010101" pitchFamily="2" charset="-122"/>
            </a:endParaRPr>
          </a:p>
          <a:p>
            <a:r>
              <a:rPr lang="zh-CN" altLang="en-US" sz="2000" kern="0" dirty="0" smtClean="0">
                <a:latin typeface="宋体" panose="02010600030101010101" pitchFamily="2" charset="-122"/>
                <a:ea typeface="宋体" panose="02010600030101010101" pitchFamily="2" charset="-122"/>
              </a:rPr>
              <a:t>因此，模型对比是当前气候模型研究领域的一个</a:t>
            </a:r>
            <a:r>
              <a:rPr lang="zh-CN" altLang="en-US" sz="2000" kern="0" dirty="0" smtClean="0">
                <a:solidFill>
                  <a:srgbClr val="FF0000"/>
                </a:solidFill>
                <a:latin typeface="宋体" panose="02010600030101010101" pitchFamily="2" charset="-122"/>
                <a:ea typeface="宋体" panose="02010600030101010101" pitchFamily="2" charset="-122"/>
              </a:rPr>
              <a:t>热点</a:t>
            </a:r>
            <a:r>
              <a:rPr lang="zh-CN" altLang="en-US" sz="2000" kern="0" dirty="0" smtClean="0">
                <a:latin typeface="宋体" panose="02010600030101010101" pitchFamily="2" charset="-122"/>
                <a:ea typeface="宋体" panose="02010600030101010101" pitchFamily="2" charset="-122"/>
              </a:rPr>
              <a:t>。</a:t>
            </a:r>
            <a:endParaRPr lang="en-US" altLang="zh-CN" sz="2000" kern="0" dirty="0" smtClean="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rotWithShape="1">
          <a:blip r:embed="rId3"/>
          <a:srcRect r="19306"/>
          <a:stretch/>
        </p:blipFill>
        <p:spPr>
          <a:xfrm>
            <a:off x="5021501" y="969838"/>
            <a:ext cx="3128783" cy="2099122"/>
          </a:xfrm>
          <a:prstGeom prst="rect">
            <a:avLst/>
          </a:prstGeom>
        </p:spPr>
      </p:pic>
      <p:sp>
        <p:nvSpPr>
          <p:cNvPr id="8"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3</a:t>
            </a:fld>
            <a:endParaRPr lang="zh-CN" altLang="en-US"/>
          </a:p>
        </p:txBody>
      </p:sp>
    </p:spTree>
    <p:extLst>
      <p:ext uri="{BB962C8B-B14F-4D97-AF65-F5344CB8AC3E}">
        <p14:creationId xmlns:p14="http://schemas.microsoft.com/office/powerpoint/2010/main" val="7744822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807766"/>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a:t>
            </a:r>
            <a:r>
              <a:rPr lang="en-US" altLang="zh-CN" sz="2400" dirty="0" smtClean="0"/>
              <a:t>.3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4.2.3.2 </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服务容器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30</a:t>
            </a:fld>
            <a:endParaRPr lang="zh-CN" altLang="en-US"/>
          </a:p>
        </p:txBody>
      </p:sp>
    </p:spTree>
    <p:extLst>
      <p:ext uri="{BB962C8B-B14F-4D97-AF65-F5344CB8AC3E}">
        <p14:creationId xmlns:p14="http://schemas.microsoft.com/office/powerpoint/2010/main" val="1509862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 </a:t>
            </a:r>
            <a:r>
              <a:rPr lang="zh-CN" altLang="en-US" sz="2400" dirty="0" smtClean="0"/>
              <a:t>开放式陆地碳循环模型对比引擎</a:t>
            </a:r>
            <a:endParaRPr lang="zh-CN" altLang="en-US" sz="2400" dirty="0"/>
          </a:p>
        </p:txBody>
      </p:sp>
      <p:sp>
        <p:nvSpPr>
          <p:cNvPr id="54" name="内容占位符 2"/>
          <p:cNvSpPr>
            <a:spLocks noGrp="1"/>
          </p:cNvSpPr>
          <p:nvPr>
            <p:ph idx="1"/>
          </p:nvPr>
        </p:nvSpPr>
        <p:spPr>
          <a:xfrm>
            <a:off x="330726" y="1557338"/>
            <a:ext cx="7867600" cy="1871662"/>
          </a:xfrm>
        </p:spPr>
        <p:txBody>
          <a:bodyPr/>
          <a:lstStyle/>
          <a:p>
            <a:pPr lvl="0"/>
            <a:r>
              <a:rPr lang="zh-CN" altLang="en-US" sz="2000" dirty="0" smtClean="0">
                <a:latin typeface="宋体" panose="02010600030101010101" pitchFamily="2" charset="-122"/>
                <a:ea typeface="宋体" panose="02010600030101010101" pitchFamily="2" charset="-122"/>
              </a:rPr>
              <a:t>陆地碳循环开放式对比方法组件</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陆地碳循环模型开放式对比方案详细设计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陆地碳循环模型对比执行引擎</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陆地碳循环模型对比容器</a:t>
            </a:r>
            <a:endParaRPr lang="en-US" altLang="zh-CN" sz="2000" dirty="0" smtClean="0">
              <a:latin typeface="宋体" panose="02010600030101010101" pitchFamily="2" charset="-122"/>
              <a:ea typeface="宋体" panose="02010600030101010101" pitchFamily="2" charset="-122"/>
            </a:endParaRPr>
          </a:p>
        </p:txBody>
      </p:sp>
      <p:sp>
        <p:nvSpPr>
          <p:cNvPr id="44"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31</a:t>
            </a:r>
            <a:endParaRPr lang="zh-CN" altLang="en-US" sz="1000" dirty="0">
              <a:ea typeface="宋体" charset="-122"/>
            </a:endParaRPr>
          </a:p>
        </p:txBody>
      </p:sp>
    </p:spTree>
    <p:extLst>
      <p:ext uri="{BB962C8B-B14F-4D97-AF65-F5344CB8AC3E}">
        <p14:creationId xmlns:p14="http://schemas.microsoft.com/office/powerpoint/2010/main" val="29233633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591742"/>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4.3.1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4.3.1.1 </a:t>
            </a:r>
            <a:r>
              <a:rPr lang="zh-CN" altLang="en-US" sz="2000" kern="0" dirty="0" smtClean="0">
                <a:latin typeface="宋体" panose="02010600030101010101" pitchFamily="2" charset="-122"/>
                <a:ea typeface="宋体" panose="02010600030101010101" pitchFamily="2" charset="-122"/>
              </a:rPr>
              <a:t>陆地碳循环对比方法</a:t>
            </a:r>
            <a:r>
              <a:rPr lang="zh-CN" altLang="en-US" sz="2000" kern="0" dirty="0" smtClean="0">
                <a:latin typeface="宋体" panose="02010600030101010101" pitchFamily="2" charset="-122"/>
                <a:ea typeface="宋体" panose="02010600030101010101" pitchFamily="2" charset="-122"/>
              </a:rPr>
              <a:t>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32</a:t>
            </a:fld>
            <a:endParaRPr lang="zh-CN" altLang="en-US"/>
          </a:p>
        </p:txBody>
      </p:sp>
    </p:spTree>
    <p:extLst>
      <p:ext uri="{BB962C8B-B14F-4D97-AF65-F5344CB8AC3E}">
        <p14:creationId xmlns:p14="http://schemas.microsoft.com/office/powerpoint/2010/main" val="2284085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3514328"/>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4.3.1 </a:t>
            </a:r>
            <a:r>
              <a:rPr lang="zh-CN" altLang="en-US" sz="2400" dirty="0"/>
              <a:t>陆地碳循环开放式对比方法组件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4.3.1.2 </a:t>
            </a:r>
            <a:r>
              <a:rPr lang="zh-CN" altLang="en-US" sz="2000" kern="0" dirty="0" smtClean="0">
                <a:latin typeface="宋体" panose="02010600030101010101" pitchFamily="2" charset="-122"/>
                <a:ea typeface="宋体" panose="02010600030101010101" pitchFamily="2" charset="-122"/>
              </a:rPr>
              <a:t>陆地碳循环对比方法</a:t>
            </a:r>
            <a:r>
              <a:rPr lang="zh-CN" altLang="en-US" sz="2000" kern="0" dirty="0" smtClean="0">
                <a:latin typeface="宋体" panose="02010600030101010101" pitchFamily="2" charset="-122"/>
                <a:ea typeface="宋体" panose="02010600030101010101" pitchFamily="2" charset="-122"/>
              </a:rPr>
              <a:t>的结构化表达</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33</a:t>
            </a:fld>
            <a:endParaRPr lang="zh-CN" altLang="en-US"/>
          </a:p>
        </p:txBody>
      </p:sp>
    </p:spTree>
    <p:extLst>
      <p:ext uri="{BB962C8B-B14F-4D97-AF65-F5344CB8AC3E}">
        <p14:creationId xmlns:p14="http://schemas.microsoft.com/office/powerpoint/2010/main" val="17891713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871662"/>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4.3.1 </a:t>
            </a:r>
            <a:r>
              <a:rPr lang="zh-CN" altLang="en-US" sz="2400" dirty="0"/>
              <a:t>陆地碳循环开放式对比方法组件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4.3.1.3 </a:t>
            </a:r>
            <a:r>
              <a:rPr lang="zh-CN" altLang="en-US" sz="2000" kern="0" dirty="0" smtClean="0">
                <a:latin typeface="宋体" panose="02010600030101010101" pitchFamily="2" charset="-122"/>
                <a:ea typeface="宋体" panose="02010600030101010101" pitchFamily="2" charset="-122"/>
              </a:rPr>
              <a:t>陆地碳循环对比方法的服务化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34</a:t>
            </a:fld>
            <a:endParaRPr lang="zh-CN" altLang="en-US"/>
          </a:p>
        </p:txBody>
      </p:sp>
    </p:spTree>
    <p:extLst>
      <p:ext uri="{BB962C8B-B14F-4D97-AF65-F5344CB8AC3E}">
        <p14:creationId xmlns:p14="http://schemas.microsoft.com/office/powerpoint/2010/main" val="24349536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3514328"/>
          </a:xfrm>
        </p:spPr>
        <p:txBody>
          <a:bodyPr/>
          <a:lstStyle/>
          <a:p>
            <a:pPr lvl="0"/>
            <a:r>
              <a:rPr lang="zh-CN" altLang="zh-CN" sz="2000" dirty="0">
                <a:latin typeface="宋体" panose="02010600030101010101" pitchFamily="2" charset="-122"/>
                <a:ea typeface="宋体" panose="02010600030101010101" pitchFamily="2" charset="-122"/>
              </a:rPr>
              <a:t>设计</a:t>
            </a:r>
            <a:r>
              <a:rPr lang="zh-CN" altLang="zh-CN" sz="2000" dirty="0" smtClean="0">
                <a:latin typeface="宋体" panose="02010600030101010101" pitchFamily="2" charset="-122"/>
                <a:ea typeface="宋体" panose="02010600030101010101" pitchFamily="2" charset="-122"/>
              </a:rPr>
              <a:t>并</a:t>
            </a:r>
            <a:r>
              <a:rPr lang="zh-CN" altLang="en-US" sz="2000" dirty="0" smtClean="0">
                <a:latin typeface="宋体" panose="02010600030101010101" pitchFamily="2" charset="-122"/>
                <a:ea typeface="宋体" panose="02010600030101010101" pitchFamily="2" charset="-122"/>
              </a:rPr>
              <a:t>实现一套基于网络服务的</a:t>
            </a:r>
            <a:r>
              <a:rPr lang="zh-CN" altLang="zh-CN" sz="2000" dirty="0" smtClean="0">
                <a:latin typeface="宋体" panose="02010600030101010101" pitchFamily="2" charset="-122"/>
                <a:ea typeface="宋体" panose="02010600030101010101" pitchFamily="2" charset="-122"/>
              </a:rPr>
              <a:t>开放式</a:t>
            </a:r>
            <a:r>
              <a:rPr lang="zh-CN" altLang="zh-CN" sz="2000" dirty="0">
                <a:latin typeface="宋体" panose="02010600030101010101" pitchFamily="2" charset="-122"/>
                <a:ea typeface="宋体" panose="02010600030101010101" pitchFamily="2" charset="-122"/>
              </a:rPr>
              <a:t>地理模型</a:t>
            </a:r>
            <a:r>
              <a:rPr lang="zh-CN" altLang="zh-CN" sz="2000" dirty="0" smtClean="0">
                <a:latin typeface="宋体" panose="02010600030101010101" pitchFamily="2" charset="-122"/>
                <a:ea typeface="宋体" panose="02010600030101010101" pitchFamily="2" charset="-122"/>
              </a:rPr>
              <a:t>对比</a:t>
            </a:r>
            <a:r>
              <a:rPr lang="zh-CN" altLang="en-US" sz="2000" dirty="0">
                <a:latin typeface="宋体" panose="02010600030101010101" pitchFamily="2" charset="-122"/>
                <a:ea typeface="宋体" panose="02010600030101010101" pitchFamily="2" charset="-122"/>
              </a:rPr>
              <a:t>框架</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以</a:t>
            </a:r>
            <a:r>
              <a:rPr lang="zh-CN" altLang="en-US" sz="2000" dirty="0">
                <a:latin typeface="宋体" panose="02010600030101010101" pitchFamily="2" charset="-122"/>
                <a:ea typeface="宋体" panose="02010600030101010101" pitchFamily="2" charset="-122"/>
              </a:rPr>
              <a:t>陆地生态系统碳循环模型为例，实现地理模型资源和数据资源的开放式接入</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lvl="0"/>
            <a:r>
              <a:rPr lang="zh-CN" altLang="zh-CN" sz="2000" dirty="0" smtClean="0">
                <a:latin typeface="宋体" panose="02010600030101010101" pitchFamily="2" charset="-122"/>
                <a:ea typeface="宋体" panose="02010600030101010101" pitchFamily="2" charset="-122"/>
              </a:rPr>
              <a:t>以陆地生态系统碳循环模型为例，</a:t>
            </a:r>
            <a:r>
              <a:rPr lang="zh-CN" altLang="en-US" sz="2000" dirty="0" smtClean="0">
                <a:latin typeface="宋体" panose="02010600030101010101" pitchFamily="2" charset="-122"/>
                <a:ea typeface="宋体" panose="02010600030101010101" pitchFamily="2" charset="-122"/>
              </a:rPr>
              <a:t>实现模型对比方案的构建和实施</a:t>
            </a:r>
            <a:r>
              <a:rPr lang="zh-CN" altLang="zh-CN"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4.3.1 </a:t>
            </a:r>
            <a:r>
              <a:rPr lang="zh-CN" altLang="en-US" sz="2000" kern="0" dirty="0" smtClean="0">
                <a:latin typeface="宋体" panose="02010600030101010101" pitchFamily="2" charset="-122"/>
                <a:ea typeface="宋体" panose="02010600030101010101" pitchFamily="2" charset="-122"/>
              </a:rPr>
              <a:t>陆地碳循环模型对比方案设计</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a:t>
            </a:r>
            <a:r>
              <a:rPr lang="en-US" altLang="zh-CN" sz="2400" dirty="0" smtClean="0"/>
              <a:t>.2</a:t>
            </a:r>
            <a:r>
              <a:rPr lang="en-US" altLang="zh-CN" sz="2400" dirty="0" smtClean="0"/>
              <a:t>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35</a:t>
            </a:fld>
            <a:endParaRPr lang="zh-CN" altLang="en-US"/>
          </a:p>
        </p:txBody>
      </p:sp>
    </p:spTree>
    <p:extLst>
      <p:ext uri="{BB962C8B-B14F-4D97-AF65-F5344CB8AC3E}">
        <p14:creationId xmlns:p14="http://schemas.microsoft.com/office/powerpoint/2010/main" val="37153364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3514328"/>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 </a:t>
            </a:r>
            <a:r>
              <a:rPr lang="zh-CN" altLang="en-US" sz="2000" kern="0" dirty="0" smtClean="0">
                <a:latin typeface="宋体" panose="02010600030101010101" pitchFamily="2" charset="-122"/>
                <a:ea typeface="宋体" panose="02010600030101010101" pitchFamily="2" charset="-122"/>
              </a:rPr>
              <a:t>陆地碳循环模型对比执行引擎</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36</a:t>
            </a:fld>
            <a:endParaRPr lang="zh-CN" altLang="en-US"/>
          </a:p>
        </p:txBody>
      </p:sp>
    </p:spTree>
    <p:extLst>
      <p:ext uri="{BB962C8B-B14F-4D97-AF65-F5344CB8AC3E}">
        <p14:creationId xmlns:p14="http://schemas.microsoft.com/office/powerpoint/2010/main" val="19872034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7867600" cy="2224062"/>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 </a:t>
            </a:r>
            <a:r>
              <a:rPr lang="zh-CN" altLang="en-US" sz="2000" kern="0" dirty="0" smtClean="0">
                <a:latin typeface="宋体" panose="02010600030101010101" pitchFamily="2" charset="-122"/>
                <a:ea typeface="宋体" panose="02010600030101010101" pitchFamily="2" charset="-122"/>
              </a:rPr>
              <a:t>陆地碳循环模型对比容器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4.3.4 </a:t>
            </a:r>
            <a:r>
              <a:rPr lang="zh-CN" altLang="en-US" sz="2400" dirty="0" smtClean="0"/>
              <a:t>陆地</a:t>
            </a:r>
            <a:r>
              <a:rPr lang="zh-CN" altLang="en-US" sz="2400" dirty="0"/>
              <a:t>碳循环模型对比</a:t>
            </a:r>
            <a:r>
              <a:rPr lang="zh-CN" altLang="en-US" sz="2400" dirty="0" smtClean="0"/>
              <a:t>容器</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37</a:t>
            </a:fld>
            <a:endParaRPr lang="zh-CN" altLang="en-US"/>
          </a:p>
        </p:txBody>
      </p:sp>
    </p:spTree>
    <p:extLst>
      <p:ext uri="{BB962C8B-B14F-4D97-AF65-F5344CB8AC3E}">
        <p14:creationId xmlns:p14="http://schemas.microsoft.com/office/powerpoint/2010/main" val="23950188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647526"/>
          </a:xfrm>
        </p:spPr>
        <p:txBody>
          <a:bodyPr/>
          <a:lstStyle/>
          <a:p>
            <a:pPr lvl="0"/>
            <a:r>
              <a:rPr lang="zh-CN" altLang="en-US" sz="2000" dirty="0" smtClean="0">
                <a:latin typeface="宋体" panose="02010600030101010101" pitchFamily="2" charset="-122"/>
                <a:ea typeface="宋体" panose="02010600030101010101" pitchFamily="2" charset="-122"/>
              </a:rPr>
              <a:t>网络架构</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38</a:t>
            </a:fld>
            <a:endParaRPr lang="zh-CN" altLang="en-US"/>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77418"/>
            <a:ext cx="527367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2309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6499448" cy="503510"/>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陆地碳循环模型对比门户网站</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39</a:t>
            </a:fld>
            <a:endParaRPr lang="zh-CN" altLang="en-US"/>
          </a:p>
        </p:txBody>
      </p:sp>
      <p:pic>
        <p:nvPicPr>
          <p:cNvPr id="4098" name="Picture 2" descr="G:\doc\papers\graduate-thesis\thuthesis\figures\portal-index.jp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b="10377"/>
          <a:stretch/>
        </p:blipFill>
        <p:spPr bwMode="auto">
          <a:xfrm>
            <a:off x="569120" y="2204865"/>
            <a:ext cx="274621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G:\doc\papers\graduate-thesis\thuthesis\figures\Model-Resource.jpg"/>
          <p:cNvPicPr>
            <a:picLocks noChangeAspect="1" noChangeArrowheads="1"/>
          </p:cNvPicPr>
          <p:nvPr/>
        </p:nvPicPr>
        <p:blipFill rotWithShape="1">
          <a:blip r:embed="rId5" r:link="rId6" cstate="print">
            <a:extLst>
              <a:ext uri="{28A0092B-C50C-407E-A947-70E740481C1C}">
                <a14:useLocalDpi xmlns:a14="http://schemas.microsoft.com/office/drawing/2010/main" val="0"/>
              </a:ext>
            </a:extLst>
          </a:blip>
          <a:srcRect b="10142"/>
          <a:stretch/>
        </p:blipFill>
        <p:spPr bwMode="auto">
          <a:xfrm>
            <a:off x="3574703" y="2277419"/>
            <a:ext cx="3056632" cy="201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G:\doc\papers\graduate-thesis\thuthesis\figures\Comparison-Solutions-1.jpg"/>
          <p:cNvPicPr>
            <a:picLocks noChangeAspect="1" noChangeArrowheads="1"/>
          </p:cNvPicPr>
          <p:nvPr/>
        </p:nvPicPr>
        <p:blipFill rotWithShape="1">
          <a:blip r:embed="rId7" r:link="rId8" cstate="print">
            <a:extLst>
              <a:ext uri="{28A0092B-C50C-407E-A947-70E740481C1C}">
                <a14:useLocalDpi xmlns:a14="http://schemas.microsoft.com/office/drawing/2010/main" val="0"/>
              </a:ext>
            </a:extLst>
          </a:blip>
          <a:srcRect b="24539"/>
          <a:stretch/>
        </p:blipFill>
        <p:spPr bwMode="auto">
          <a:xfrm>
            <a:off x="569119" y="4622032"/>
            <a:ext cx="2746213" cy="168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G:\doc\papers\graduate-thesis\thuthesis\figures\results-app.jpg"/>
          <p:cNvPicPr>
            <a:picLocks noChangeAspect="1" noChangeArrowheads="1"/>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3563888" y="4651276"/>
            <a:ext cx="3033001"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8468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6" name="内容占位符 2"/>
          <p:cNvSpPr>
            <a:spLocks noGrp="1"/>
          </p:cNvSpPr>
          <p:nvPr>
            <p:ph idx="1"/>
          </p:nvPr>
        </p:nvSpPr>
        <p:spPr>
          <a:xfrm>
            <a:off x="304800" y="1557338"/>
            <a:ext cx="7867600" cy="2290192"/>
          </a:xfrm>
        </p:spPr>
        <p:txBody>
          <a:bodyPr/>
          <a:lstStyle/>
          <a:p>
            <a:r>
              <a:rPr lang="zh-CN" altLang="en-US" sz="2000" dirty="0" smtClean="0">
                <a:latin typeface="宋体" panose="02010600030101010101" pitchFamily="2" charset="-122"/>
                <a:ea typeface="宋体" panose="02010600030101010101" pitchFamily="2" charset="-122"/>
              </a:rPr>
              <a:t>但是，由于地球系统模式的复杂性、地理现象的时空分异特性、模型参数的复杂性等诸多原因限制了模型对比工作的开展，模型对比也是当前研究的一个</a:t>
            </a:r>
            <a:r>
              <a:rPr lang="zh-CN" altLang="en-US" sz="2000" dirty="0" smtClean="0">
                <a:solidFill>
                  <a:srgbClr val="FF0000"/>
                </a:solidFill>
                <a:latin typeface="宋体" panose="02010600030101010101" pitchFamily="2" charset="-122"/>
                <a:ea typeface="宋体" panose="02010600030101010101" pitchFamily="2" charset="-122"/>
              </a:rPr>
              <a:t>难点</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而随着网络技术的发展，模型和数据现阶段朝着服务化的方向发展，</a:t>
            </a:r>
            <a:r>
              <a:rPr lang="zh-CN" altLang="en-US" sz="2000" dirty="0" smtClean="0">
                <a:solidFill>
                  <a:srgbClr val="FF0000"/>
                </a:solidFill>
                <a:latin typeface="宋体" panose="02010600030101010101" pitchFamily="2" charset="-122"/>
                <a:ea typeface="宋体" panose="02010600030101010101" pitchFamily="2" charset="-122"/>
              </a:rPr>
              <a:t>网络服务</a:t>
            </a:r>
            <a:r>
              <a:rPr lang="zh-CN" altLang="en-US" sz="2000" dirty="0" smtClean="0">
                <a:latin typeface="宋体" panose="02010600030101010101" pitchFamily="2" charset="-122"/>
                <a:ea typeface="宋体" panose="02010600030101010101" pitchFamily="2" charset="-122"/>
              </a:rPr>
              <a:t>也为模型对比提供了一种新的视角和技术手段。</a:t>
            </a:r>
            <a:endParaRPr lang="en-US" altLang="zh-CN" sz="2000" dirty="0" smtClean="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4</a:t>
            </a:fld>
            <a:endParaRPr lang="zh-CN" altLang="en-US"/>
          </a:p>
        </p:txBody>
      </p:sp>
    </p:spTree>
    <p:extLst>
      <p:ext uri="{BB962C8B-B14F-4D97-AF65-F5344CB8AC3E}">
        <p14:creationId xmlns:p14="http://schemas.microsoft.com/office/powerpoint/2010/main" val="27630214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smtClean="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站点</a:t>
            </a:r>
            <a:r>
              <a:rPr lang="zh-CN" altLang="en-US" sz="2000" kern="0" dirty="0" smtClean="0">
                <a:solidFill>
                  <a:srgbClr val="FF0000"/>
                </a:solidFill>
                <a:latin typeface="宋体" panose="02010600030101010101" pitchFamily="2" charset="-122"/>
                <a:ea typeface="宋体" panose="02010600030101010101" pitchFamily="2" charset="-122"/>
              </a:rPr>
              <a:t>尺度</a:t>
            </a: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40</a:t>
            </a:fld>
            <a:endParaRPr lang="zh-CN" altLang="en-US"/>
          </a:p>
        </p:txBody>
      </p:sp>
      <p:pic>
        <p:nvPicPr>
          <p:cNvPr id="1029" name="Picture 5" descr="G:\doc\papers\graduate-thesis\thuthesis\figures\22641-GPP-Line-chart.pn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0" y="4038427"/>
            <a:ext cx="3781007" cy="28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G:\doc\papers\graduate-thesis\thuthesis\figures\22641-GPP-Taylor-diagram.pn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419872" y="3933247"/>
            <a:ext cx="29749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7"/>
          <a:stretch>
            <a:fillRect/>
          </a:stretch>
        </p:blipFill>
        <p:spPr>
          <a:xfrm>
            <a:off x="1875259" y="2239665"/>
            <a:ext cx="3527301" cy="1798762"/>
          </a:xfrm>
          <a:prstGeom prst="rect">
            <a:avLst/>
          </a:prstGeom>
        </p:spPr>
      </p:pic>
      <p:pic>
        <p:nvPicPr>
          <p:cNvPr id="20" name="图片 19"/>
          <p:cNvPicPr>
            <a:picLocks noChangeAspect="1"/>
          </p:cNvPicPr>
          <p:nvPr/>
        </p:nvPicPr>
        <p:blipFill>
          <a:blip r:embed="rId8"/>
          <a:stretch>
            <a:fillRect/>
          </a:stretch>
        </p:blipFill>
        <p:spPr>
          <a:xfrm>
            <a:off x="333003" y="2258730"/>
            <a:ext cx="1542256" cy="1738351"/>
          </a:xfrm>
          <a:prstGeom prst="rect">
            <a:avLst/>
          </a:prstGeom>
        </p:spPr>
      </p:pic>
    </p:spTree>
    <p:extLst>
      <p:ext uri="{BB962C8B-B14F-4D97-AF65-F5344CB8AC3E}">
        <p14:creationId xmlns:p14="http://schemas.microsoft.com/office/powerpoint/2010/main" val="1050526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310630" cy="4319934"/>
          </a:xfrm>
        </p:spPr>
        <p:txBody>
          <a:bodyPr/>
          <a:lstStyle/>
          <a:p>
            <a:pPr lvl="0"/>
            <a:r>
              <a:rPr lang="zh-CN" altLang="en-US" sz="2000" dirty="0" smtClean="0">
                <a:latin typeface="宋体" panose="02010600030101010101" pitchFamily="2" charset="-122"/>
                <a:ea typeface="宋体" panose="02010600030101010101" pitchFamily="2" charset="-122"/>
              </a:rPr>
              <a:t>年际变化趋势</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四个模型的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都呈缓慢上升趋势，年际间有轻微波动。</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在低纬度和中高纬度的值域有较大的差异</a:t>
            </a:r>
            <a:endParaRPr lang="en-US" altLang="zh-CN" sz="18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季节变化规律</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北半球在</a:t>
            </a:r>
            <a:r>
              <a:rPr lang="en-US" altLang="zh-CN" sz="1800" dirty="0">
                <a:latin typeface="宋体" panose="02010600030101010101" pitchFamily="2" charset="-122"/>
                <a:ea typeface="宋体" panose="02010600030101010101" pitchFamily="2" charset="-122"/>
              </a:rPr>
              <a:t>6</a:t>
            </a:r>
            <a:r>
              <a:rPr lang="zh-CN" altLang="en-US" sz="1800" dirty="0">
                <a:latin typeface="宋体" panose="02010600030101010101" pitchFamily="2" charset="-122"/>
                <a:ea typeface="宋体" panose="02010600030101010101" pitchFamily="2" charset="-122"/>
              </a:rPr>
              <a:t>月份和</a:t>
            </a:r>
            <a:r>
              <a:rPr lang="en-US" altLang="zh-CN" sz="1800" dirty="0">
                <a:latin typeface="宋体" panose="02010600030101010101" pitchFamily="2" charset="-122"/>
                <a:ea typeface="宋体" panose="02010600030101010101" pitchFamily="2" charset="-122"/>
              </a:rPr>
              <a:t>7</a:t>
            </a:r>
            <a:r>
              <a:rPr lang="zh-CN" altLang="en-US" sz="1800" dirty="0">
                <a:latin typeface="宋体" panose="02010600030101010101" pitchFamily="2" charset="-122"/>
                <a:ea typeface="宋体" panose="02010600030101010101" pitchFamily="2" charset="-122"/>
              </a:rPr>
              <a:t>月份</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达到峰值，南半球在</a:t>
            </a:r>
            <a:r>
              <a:rPr lang="en-US" altLang="zh-CN" sz="1800" dirty="0">
                <a:latin typeface="宋体" panose="02010600030101010101" pitchFamily="2" charset="-122"/>
                <a:ea typeface="宋体" panose="02010600030101010101" pitchFamily="2" charset="-122"/>
              </a:rPr>
              <a:t>12</a:t>
            </a:r>
            <a:r>
              <a:rPr lang="zh-CN" altLang="en-US" sz="1800" dirty="0">
                <a:latin typeface="宋体" panose="02010600030101010101" pitchFamily="2" charset="-122"/>
                <a:ea typeface="宋体" panose="02010600030101010101" pitchFamily="2" charset="-122"/>
              </a:rPr>
              <a:t>月份和</a:t>
            </a: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月份的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达到峰值，综合来看，南北半球的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都在夏季升高、冬季降低</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41</a:t>
            </a:fld>
            <a:endParaRPr lang="zh-CN" altLang="en-US"/>
          </a:p>
        </p:txBody>
      </p:sp>
      <p:pic>
        <p:nvPicPr>
          <p:cNvPr id="2050" name="Picture 2" descr="G:\doc\papers\graduate-thesis\thuthesis\figures\GPP-annual.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3615431" y="1513563"/>
            <a:ext cx="5561857" cy="256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GPP-monthly.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3615432" y="4077073"/>
            <a:ext cx="5561856" cy="27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834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8839200" cy="1494225"/>
          </a:xfrm>
        </p:spPr>
        <p:txBody>
          <a:bodyPr/>
          <a:lstStyle/>
          <a:p>
            <a:pPr lvl="0"/>
            <a:r>
              <a:rPr lang="zh-CN" altLang="en-US" sz="2000" dirty="0" smtClean="0">
                <a:latin typeface="宋体" panose="02010600030101010101" pitchFamily="2" charset="-122"/>
                <a:ea typeface="宋体" panose="02010600030101010101" pitchFamily="2" charset="-122"/>
              </a:rPr>
              <a:t>空间分布格局</a:t>
            </a:r>
            <a:endParaRPr lang="en-US" altLang="zh-CN" sz="2000" dirty="0" smtClean="0">
              <a:latin typeface="宋体" panose="02010600030101010101" pitchFamily="2" charset="-122"/>
              <a:ea typeface="宋体" panose="02010600030101010101" pitchFamily="2" charset="-122"/>
            </a:endParaRPr>
          </a:p>
          <a:p>
            <a:pPr marL="0" lvl="0" indent="0">
              <a:buNone/>
            </a:pP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较高（</a:t>
            </a:r>
            <a:r>
              <a:rPr lang="en-US" altLang="zh-CN" sz="1800" dirty="0">
                <a:latin typeface="宋体" panose="02010600030101010101" pitchFamily="2" charset="-122"/>
                <a:ea typeface="宋体" panose="02010600030101010101" pitchFamily="2" charset="-122"/>
              </a:rPr>
              <a:t>&gt;</a:t>
            </a:r>
            <a:r>
              <a:rPr lang="en-US" altLang="zh-CN" sz="1800" dirty="0" smtClean="0">
                <a:latin typeface="宋体" panose="02010600030101010101" pitchFamily="2" charset="-122"/>
                <a:ea typeface="宋体" panose="02010600030101010101" pitchFamily="2" charset="-122"/>
              </a:rPr>
              <a:t>2kgCm</a:t>
            </a:r>
            <a:r>
              <a:rPr lang="en-US" altLang="zh-CN" sz="1800" baseline="30000" dirty="0" smtClean="0">
                <a:latin typeface="宋体" panose="02010600030101010101" pitchFamily="2" charset="-122"/>
                <a:ea typeface="宋体" panose="02010600030101010101" pitchFamily="2" charset="-122"/>
              </a:rPr>
              <a:t>-2</a:t>
            </a:r>
            <a:r>
              <a:rPr lang="en-US" altLang="zh-CN" sz="1800" dirty="0" smtClean="0">
                <a:latin typeface="宋体" panose="02010600030101010101" pitchFamily="2" charset="-122"/>
                <a:ea typeface="宋体" panose="02010600030101010101" pitchFamily="2" charset="-122"/>
              </a:rPr>
              <a:t>y</a:t>
            </a:r>
            <a:r>
              <a:rPr lang="en-US" altLang="zh-CN" sz="1800" baseline="30000" dirty="0" smtClean="0">
                <a:latin typeface="宋体" panose="02010600030101010101" pitchFamily="2" charset="-122"/>
                <a:ea typeface="宋体" panose="02010600030101010101" pitchFamily="2" charset="-122"/>
              </a:rPr>
              <a:t>-1</a:t>
            </a:r>
            <a:r>
              <a:rPr lang="zh-CN" altLang="en-US" sz="1800" dirty="0" smtClean="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的区域分布在潮湿的热带地区，如亚马逊、中非和东南亚，这些地区的温度和湿度能够充分满足光合作用的需要，同时具有较长的生长季。而</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较低（</a:t>
            </a:r>
            <a:r>
              <a:rPr lang="en-US" altLang="zh-CN" sz="1800" dirty="0">
                <a:latin typeface="宋体" panose="02010600030101010101" pitchFamily="2" charset="-122"/>
                <a:ea typeface="宋体" panose="02010600030101010101" pitchFamily="2" charset="-122"/>
              </a:rPr>
              <a:t>&lt;</a:t>
            </a:r>
            <a:r>
              <a:rPr lang="en-US" altLang="zh-CN" sz="1800" dirty="0" smtClean="0">
                <a:latin typeface="宋体" panose="02010600030101010101" pitchFamily="2" charset="-122"/>
                <a:ea typeface="宋体" panose="02010600030101010101" pitchFamily="2" charset="-122"/>
              </a:rPr>
              <a:t>0.5</a:t>
            </a:r>
            <a:r>
              <a:rPr lang="en-US" altLang="zh-CN" sz="1800" dirty="0">
                <a:latin typeface="宋体" panose="02010600030101010101" pitchFamily="2" charset="-122"/>
                <a:ea typeface="宋体" panose="02010600030101010101" pitchFamily="2" charset="-122"/>
              </a:rPr>
              <a:t>kgCm</a:t>
            </a:r>
            <a:r>
              <a:rPr lang="en-US" altLang="zh-CN" sz="1800" baseline="30000" dirty="0">
                <a:latin typeface="宋体" panose="02010600030101010101" pitchFamily="2" charset="-122"/>
                <a:ea typeface="宋体" panose="02010600030101010101" pitchFamily="2" charset="-122"/>
              </a:rPr>
              <a:t>-2</a:t>
            </a:r>
            <a:r>
              <a:rPr lang="en-US" altLang="zh-CN" sz="1800" dirty="0">
                <a:latin typeface="宋体" panose="02010600030101010101" pitchFamily="2" charset="-122"/>
                <a:ea typeface="宋体" panose="02010600030101010101" pitchFamily="2" charset="-122"/>
              </a:rPr>
              <a:t>y</a:t>
            </a:r>
            <a:r>
              <a:rPr lang="en-US" altLang="zh-CN" sz="1800" baseline="30000" dirty="0">
                <a:latin typeface="宋体" panose="02010600030101010101" pitchFamily="2" charset="-122"/>
                <a:ea typeface="宋体" panose="02010600030101010101" pitchFamily="2" charset="-122"/>
              </a:rPr>
              <a:t>-1</a:t>
            </a:r>
            <a:r>
              <a:rPr lang="zh-CN" altLang="en-US" sz="1800" dirty="0" smtClean="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的区域则分布在寒冷干旱地带，说明温度和水分是植物生长的限制因素。</a:t>
            </a:r>
            <a:endParaRPr lang="en-US" altLang="zh-CN" sz="2000" dirty="0" smtClean="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42</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43" y="3335438"/>
            <a:ext cx="6624736" cy="3522562"/>
          </a:xfrm>
          <a:prstGeom prst="rect">
            <a:avLst/>
          </a:prstGeom>
        </p:spPr>
      </p:pic>
    </p:spTree>
    <p:extLst>
      <p:ext uri="{BB962C8B-B14F-4D97-AF65-F5344CB8AC3E}">
        <p14:creationId xmlns:p14="http://schemas.microsoft.com/office/powerpoint/2010/main" val="32897242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878362" cy="5046662"/>
          </a:xfrm>
        </p:spPr>
        <p:txBody>
          <a:bodyPr/>
          <a:lstStyle/>
          <a:p>
            <a:pPr lvl="0"/>
            <a:r>
              <a:rPr lang="zh-CN" altLang="en-US" sz="2000" dirty="0" smtClean="0">
                <a:latin typeface="宋体" panose="02010600030101010101" pitchFamily="2" charset="-122"/>
                <a:ea typeface="宋体" panose="02010600030101010101" pitchFamily="2" charset="-122"/>
              </a:rPr>
              <a:t>纬向分布规律</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年平均</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的纬向梯度和生物群落的分布规律一致，</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从干旱寒冷的沙漠和冻土带到温暖湿润的温带和热带森林逐渐增加。在赤道区（</a:t>
            </a:r>
            <a:r>
              <a:rPr lang="en-US" altLang="zh-CN" sz="1800" dirty="0">
                <a:latin typeface="宋体" panose="02010600030101010101" pitchFamily="2" charset="-122"/>
                <a:ea typeface="宋体" panose="02010600030101010101" pitchFamily="2" charset="-122"/>
              </a:rPr>
              <a:t>10°S-10°N</a:t>
            </a:r>
            <a:r>
              <a:rPr lang="zh-CN" altLang="en-US" sz="1800" dirty="0">
                <a:latin typeface="宋体" panose="02010600030101010101" pitchFamily="2" charset="-122"/>
                <a:ea typeface="宋体" panose="02010600030101010101" pitchFamily="2" charset="-122"/>
              </a:rPr>
              <a:t>），植物生长所依赖的光照、温度、降水以及氮养分充足，四个模型的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达到了峰值。在干燥的热带地区（</a:t>
            </a:r>
            <a:r>
              <a:rPr lang="en-US" altLang="zh-CN" sz="1800" dirty="0">
                <a:latin typeface="宋体" panose="02010600030101010101" pitchFamily="2" charset="-122"/>
                <a:ea typeface="宋体" panose="02010600030101010101" pitchFamily="2" charset="-122"/>
              </a:rPr>
              <a:t>10°S-25°S</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10°N-15°N</a:t>
            </a:r>
            <a:r>
              <a:rPr lang="zh-CN" altLang="en-US" sz="1800" dirty="0">
                <a:latin typeface="宋体" panose="02010600030101010101" pitchFamily="2" charset="-122"/>
                <a:ea typeface="宋体" panose="02010600030101010101" pitchFamily="2" charset="-122"/>
              </a:rPr>
              <a:t>），由于缺乏降水，四个模型模拟的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都下降。最后，在两个半球的温带地区，由于水的供应再次回升，</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出现了二次高峰。</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43</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162" y="1580580"/>
            <a:ext cx="4960838" cy="3720628"/>
          </a:xfrm>
          <a:prstGeom prst="rect">
            <a:avLst/>
          </a:prstGeom>
        </p:spPr>
      </p:pic>
    </p:spTree>
    <p:extLst>
      <p:ext uri="{BB962C8B-B14F-4D97-AF65-F5344CB8AC3E}">
        <p14:creationId xmlns:p14="http://schemas.microsoft.com/office/powerpoint/2010/main" val="10623554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763144" cy="4350904"/>
          </a:xfrm>
        </p:spPr>
        <p:txBody>
          <a:bodyPr/>
          <a:lstStyle/>
          <a:p>
            <a:pPr lvl="0"/>
            <a:r>
              <a:rPr lang="zh-CN" altLang="en-US" sz="2000" dirty="0" smtClean="0">
                <a:latin typeface="宋体" panose="02010600030101010101" pitchFamily="2" charset="-122"/>
                <a:ea typeface="宋体" panose="02010600030101010101" pitchFamily="2" charset="-122"/>
              </a:rPr>
              <a:t>时空综合分布</a:t>
            </a:r>
            <a:endParaRPr lang="en-US" altLang="zh-CN" sz="2000" dirty="0" smtClean="0">
              <a:latin typeface="宋体" panose="02010600030101010101" pitchFamily="2" charset="-122"/>
              <a:ea typeface="宋体" panose="02010600030101010101" pitchFamily="2" charset="-122"/>
            </a:endParaRPr>
          </a:p>
          <a:p>
            <a:pPr marL="0" lvl="0" indent="0">
              <a:buNone/>
            </a:pPr>
            <a:r>
              <a:rPr lang="zh-CN" altLang="en-US" sz="1800" dirty="0">
                <a:latin typeface="宋体" panose="02010600030101010101" pitchFamily="2" charset="-122"/>
                <a:ea typeface="宋体" panose="02010600030101010101" pitchFamily="2" charset="-122"/>
              </a:rPr>
              <a:t>所有模型的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在纬度上都存在季节性差异。四个模型都表明赤道地区具有更长的生长季，而在中高纬度地区只有夏季是各自的生长季。</a:t>
            </a:r>
            <a:r>
              <a:rPr lang="en-US" altLang="zh-CN" sz="1800" dirty="0">
                <a:latin typeface="宋体" panose="02010600030101010101" pitchFamily="2" charset="-122"/>
                <a:ea typeface="宋体" panose="02010600030101010101" pitchFamily="2" charset="-122"/>
              </a:rPr>
              <a:t>IBIS</a:t>
            </a:r>
            <a:r>
              <a:rPr lang="zh-CN" altLang="en-US" sz="1800" dirty="0">
                <a:latin typeface="宋体" panose="02010600030101010101" pitchFamily="2" charset="-122"/>
                <a:ea typeface="宋体" panose="02010600030101010101" pitchFamily="2" charset="-122"/>
              </a:rPr>
              <a:t>模拟的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在赤道区季节性波动较小，全年都处于生长期，从而导致模拟的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远高于其他三个模型。</a:t>
            </a:r>
            <a:r>
              <a:rPr lang="en-US" altLang="zh-CN" sz="1800" dirty="0">
                <a:latin typeface="宋体" panose="02010600030101010101" pitchFamily="2" charset="-122"/>
                <a:ea typeface="宋体" panose="02010600030101010101" pitchFamily="2" charset="-122"/>
              </a:rPr>
              <a:t>LPJ</a:t>
            </a:r>
            <a:r>
              <a:rPr lang="zh-CN" altLang="en-US" sz="1800" dirty="0">
                <a:latin typeface="宋体" panose="02010600030101010101" pitchFamily="2" charset="-122"/>
                <a:ea typeface="宋体" panose="02010600030101010101" pitchFamily="2" charset="-122"/>
              </a:rPr>
              <a:t>模拟的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在时间和空间上分布更加均匀，赤道地区和中高纬度地区在生长季的</a:t>
            </a:r>
            <a:r>
              <a:rPr lang="en-US" altLang="zh-CN" sz="1800" dirty="0">
                <a:latin typeface="宋体" panose="02010600030101010101" pitchFamily="2" charset="-122"/>
                <a:ea typeface="宋体" panose="02010600030101010101" pitchFamily="2" charset="-122"/>
              </a:rPr>
              <a:t>GPP</a:t>
            </a:r>
            <a:r>
              <a:rPr lang="zh-CN" altLang="en-US" sz="1800" dirty="0">
                <a:latin typeface="宋体" panose="02010600030101010101" pitchFamily="2" charset="-122"/>
                <a:ea typeface="宋体" panose="02010600030101010101" pitchFamily="2" charset="-122"/>
              </a:rPr>
              <a:t>大致相同。</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44</a:t>
            </a:fld>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7944" y="1557337"/>
            <a:ext cx="5076056" cy="4350905"/>
          </a:xfrm>
          <a:prstGeom prst="rect">
            <a:avLst/>
          </a:prstGeom>
        </p:spPr>
      </p:pic>
    </p:spTree>
    <p:extLst>
      <p:ext uri="{BB962C8B-B14F-4D97-AF65-F5344CB8AC3E}">
        <p14:creationId xmlns:p14="http://schemas.microsoft.com/office/powerpoint/2010/main" val="9097923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45</a:t>
            </a:r>
            <a:endParaRPr lang="zh-CN" altLang="en-US" sz="1000" dirty="0">
              <a:ea typeface="宋体" charset="-122"/>
            </a:endParaRPr>
          </a:p>
        </p:txBody>
      </p:sp>
    </p:spTree>
    <p:extLst>
      <p:ext uri="{BB962C8B-B14F-4D97-AF65-F5344CB8AC3E}">
        <p14:creationId xmlns:p14="http://schemas.microsoft.com/office/powerpoint/2010/main" val="3997961824"/>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583630"/>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5.1 </a:t>
            </a:r>
            <a:r>
              <a:rPr lang="zh-CN" altLang="en-US" sz="2000" kern="0" dirty="0" smtClean="0">
                <a:latin typeface="宋体" panose="02010600030101010101" pitchFamily="2" charset="-122"/>
                <a:ea typeface="宋体" panose="02010600030101010101" pitchFamily="2" charset="-122"/>
              </a:rPr>
              <a:t>研究结论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46</a:t>
            </a:fld>
            <a:endParaRPr lang="zh-CN" altLang="en-US"/>
          </a:p>
        </p:txBody>
      </p:sp>
    </p:spTree>
    <p:extLst>
      <p:ext uri="{BB962C8B-B14F-4D97-AF65-F5344CB8AC3E}">
        <p14:creationId xmlns:p14="http://schemas.microsoft.com/office/powerpoint/2010/main" val="7963869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079574"/>
          </a:xfrm>
        </p:spPr>
        <p:txBody>
          <a:bodyPr/>
          <a:lstStyle/>
          <a:p>
            <a:pPr lvl="0"/>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5.2 </a:t>
            </a:r>
            <a:r>
              <a:rPr lang="zh-CN" altLang="en-US" sz="2000" kern="0" dirty="0" smtClean="0">
                <a:latin typeface="宋体" panose="02010600030101010101" pitchFamily="2" charset="-122"/>
                <a:ea typeface="宋体" panose="02010600030101010101" pitchFamily="2" charset="-122"/>
              </a:rPr>
              <a:t>不足与展望</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47</a:t>
            </a:fld>
            <a:endParaRPr lang="zh-CN" altLang="en-US"/>
          </a:p>
        </p:txBody>
      </p:sp>
    </p:spTree>
    <p:extLst>
      <p:ext uri="{BB962C8B-B14F-4D97-AF65-F5344CB8AC3E}">
        <p14:creationId xmlns:p14="http://schemas.microsoft.com/office/powerpoint/2010/main" val="6900640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59832" y="2996952"/>
            <a:ext cx="5580112" cy="898836"/>
          </a:xfrm>
          <a:prstGeom prst="rect">
            <a:avLst/>
          </a:prstGeom>
          <a:noFill/>
        </p:spPr>
        <p:txBody>
          <a:bodyPr wrap="square" rtlCol="0">
            <a:spAutoFit/>
          </a:bodyPr>
          <a:lstStyle/>
          <a:p>
            <a:pPr>
              <a:lnSpc>
                <a:spcPct val="150000"/>
              </a:lnSpc>
            </a:pPr>
            <a:r>
              <a:rPr lang="zh-CN" altLang="en-US" sz="4000" b="1" dirty="0" smtClean="0">
                <a:solidFill>
                  <a:schemeClr val="bg1"/>
                </a:solidFill>
                <a:latin typeface="Times New Roman" pitchFamily="18" charset="0"/>
                <a:cs typeface="Times New Roman" pitchFamily="18" charset="0"/>
              </a:rPr>
              <a:t>敬请老师批评指正！</a:t>
            </a:r>
            <a:endParaRPr lang="zh-CN" altLang="en-US" sz="4000" b="1" dirty="0">
              <a:solidFill>
                <a:schemeClr val="bg1"/>
              </a:solidFill>
              <a:latin typeface="Times New Roman" pitchFamily="18" charset="0"/>
              <a:cs typeface="Times New Roman" pitchFamily="18" charset="0"/>
            </a:endParaRPr>
          </a:p>
        </p:txBody>
      </p:sp>
      <p:sp>
        <p:nvSpPr>
          <p:cNvPr id="4" name="WordArt 2"/>
          <p:cNvSpPr>
            <a:spLocks noChangeArrowheads="1" noChangeShapeType="1" noTextEdit="1"/>
          </p:cNvSpPr>
          <p:nvPr/>
        </p:nvSpPr>
        <p:spPr bwMode="gray">
          <a:xfrm>
            <a:off x="3131840" y="980728"/>
            <a:ext cx="1885300" cy="864096"/>
          </a:xfrm>
          <a:prstGeom prst="rect">
            <a:avLst/>
          </a:prstGeom>
        </p:spPr>
        <p:txBody>
          <a:bodyPr wrap="none" fromWordArt="1">
            <a:prstTxWarp prst="textDeflate">
              <a:avLst>
                <a:gd name="adj" fmla="val 0"/>
              </a:avLst>
            </a:prstTxWarp>
          </a:bodyPr>
          <a:lstStyle/>
          <a:p>
            <a:pPr algn="ctr"/>
            <a:r>
              <a:rPr lang="zh-CN" altLang="en-US" sz="3600" b="1" kern="10" dirty="0" smtClean="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rPr>
              <a:t>谢谢</a:t>
            </a:r>
            <a:endParaRPr lang="zh-CN" altLang="en-US" sz="3600" b="1" kern="10" dirty="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endParaRPr>
          </a:p>
        </p:txBody>
      </p:sp>
    </p:spTree>
    <p:extLst>
      <p:ext uri="{BB962C8B-B14F-4D97-AF65-F5344CB8AC3E}">
        <p14:creationId xmlns:p14="http://schemas.microsoft.com/office/powerpoint/2010/main" val="42193414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3" name="内容占位符 2"/>
          <p:cNvSpPr>
            <a:spLocks noGrp="1"/>
          </p:cNvSpPr>
          <p:nvPr>
            <p:ph idx="1"/>
          </p:nvPr>
        </p:nvSpPr>
        <p:spPr>
          <a:xfrm>
            <a:off x="304800" y="1557338"/>
            <a:ext cx="7867600" cy="3010272"/>
          </a:xfrm>
        </p:spPr>
        <p:txBody>
          <a:bodyPr/>
          <a:lstStyle/>
          <a:p>
            <a:r>
              <a:rPr lang="zh-CN" altLang="en-US" sz="2000" dirty="0" smtClean="0">
                <a:latin typeface="宋体" panose="02010600030101010101" pitchFamily="2" charset="-122"/>
                <a:ea typeface="宋体" panose="02010600030101010101" pitchFamily="2" charset="-122"/>
              </a:rPr>
              <a:t>通过碳循环模型之间的对比，一方面验证和诊断了模型的模拟效果，促进了模型的应用和改进，另一方面促进了耦合模型的协同研究和实验，从而在人类活动对自然环境的影响方面获取更可信地评判，指导人类面对气候问题及时作出正确的决策。</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本文提出了一种开放式的模型对比框架，为模型对比提供了一种新的视角。</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意义</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p:txBody>
          <a:bodyPr/>
          <a:lstStyle/>
          <a:p>
            <a:fld id="{57EA92A5-C027-4AA6-B826-350AEA676BBC}" type="slidenum">
              <a:rPr lang="zh-CN" altLang="en-US" smtClean="0"/>
              <a:pPr/>
              <a:t>5</a:t>
            </a:fld>
            <a:endParaRPr lang="zh-CN" altLang="en-US"/>
          </a:p>
        </p:txBody>
      </p:sp>
    </p:spTree>
    <p:extLst>
      <p:ext uri="{BB962C8B-B14F-4D97-AF65-F5344CB8AC3E}">
        <p14:creationId xmlns:p14="http://schemas.microsoft.com/office/powerpoint/2010/main" val="1084786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6</a:t>
            </a:r>
            <a:endParaRPr lang="zh-CN" altLang="en-US" sz="1000" dirty="0">
              <a:ea typeface="宋体" charset="-122"/>
            </a:endParaRPr>
          </a:p>
        </p:txBody>
      </p:sp>
    </p:spTree>
    <p:extLst>
      <p:ext uri="{BB962C8B-B14F-4D97-AF65-F5344CB8AC3E}">
        <p14:creationId xmlns:p14="http://schemas.microsoft.com/office/powerpoint/2010/main" val="2316314477"/>
      </p:ext>
    </p:extLst>
  </p:cSld>
  <p:clrMapOvr>
    <a:masterClrMapping/>
  </p:clrMapOvr>
  <mc:AlternateContent xmlns:mc="http://schemas.openxmlformats.org/markup-compatibility/2006" xmlns:p14="http://schemas.microsoft.com/office/powerpoint/2010/main">
    <mc:Choice Requires="p14">
      <p:transition spd="slow" p14:dur="2000" advTm="12"/>
    </mc:Choice>
    <mc:Fallback xmlns="">
      <p:transition spd="slow" advTm="1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2.1 </a:t>
            </a:r>
            <a:r>
              <a:rPr lang="zh-CN" altLang="en-US" sz="2000" dirty="0" smtClean="0">
                <a:latin typeface="宋体" panose="02010600030101010101" pitchFamily="2" charset="-122"/>
                <a:ea typeface="宋体" panose="02010600030101010101" pitchFamily="2" charset="-122"/>
              </a:rPr>
              <a:t>陆地碳循环模型</a:t>
            </a:r>
            <a:endParaRPr lang="en-US" altLang="zh-CN" sz="2000" dirty="0">
              <a:solidFill>
                <a:srgbClr val="FF0000"/>
              </a:solidFill>
              <a:latin typeface="宋体" panose="02010600030101010101" pitchFamily="2" charset="-122"/>
              <a:ea typeface="宋体" panose="0201060003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4256731079"/>
              </p:ext>
            </p:extLst>
          </p:nvPr>
        </p:nvGraphicFramePr>
        <p:xfrm>
          <a:off x="323528" y="1556792"/>
          <a:ext cx="7848872" cy="3277608"/>
        </p:xfrm>
        <a:graphic>
          <a:graphicData uri="http://schemas.openxmlformats.org/drawingml/2006/table">
            <a:tbl>
              <a:tblPr firstRow="1" firstCol="1" bandRow="1">
                <a:tableStyleId>{16D9F66E-5EB9-4882-86FB-DCBF35E3C3E4}</a:tableStyleId>
              </a:tblPr>
              <a:tblGrid>
                <a:gridCol w="1873284">
                  <a:extLst>
                    <a:ext uri="{9D8B030D-6E8A-4147-A177-3AD203B41FA5}">
                      <a16:colId xmlns:a16="http://schemas.microsoft.com/office/drawing/2014/main" val="2356664300"/>
                    </a:ext>
                  </a:extLst>
                </a:gridCol>
                <a:gridCol w="5975588">
                  <a:extLst>
                    <a:ext uri="{9D8B030D-6E8A-4147-A177-3AD203B41FA5}">
                      <a16:colId xmlns:a16="http://schemas.microsoft.com/office/drawing/2014/main" val="3259574021"/>
                    </a:ext>
                  </a:extLst>
                </a:gridCol>
              </a:tblGrid>
              <a:tr h="529864">
                <a:tc>
                  <a:txBody>
                    <a:bodyPr/>
                    <a:lstStyle/>
                    <a:p>
                      <a:pPr algn="ctr">
                        <a:spcAft>
                          <a:spcPts val="0"/>
                        </a:spcAft>
                      </a:pPr>
                      <a:r>
                        <a:rPr lang="zh-CN" altLang="en-US" sz="1600" dirty="0" smtClean="0">
                          <a:effectLst/>
                          <a:latin typeface="宋体" panose="02010600030101010101" pitchFamily="2" charset="-122"/>
                          <a:ea typeface="宋体" panose="02010600030101010101" pitchFamily="2" charset="-122"/>
                        </a:rPr>
                        <a:t>研究者</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504056">
                <a:tc>
                  <a:txBody>
                    <a:bodyPr/>
                    <a:lstStyle/>
                    <a:p>
                      <a:pPr algn="ctr">
                        <a:spcAft>
                          <a:spcPts val="0"/>
                        </a:spcAft>
                      </a:pPr>
                      <a:r>
                        <a:rPr lang="zh-CN" altLang="en-US" sz="1600" b="0" dirty="0" smtClean="0">
                          <a:effectLst/>
                          <a:latin typeface="宋体" panose="02010600030101010101" pitchFamily="2" charset="-122"/>
                          <a:ea typeface="宋体" panose="02010600030101010101" pitchFamily="2" charset="-122"/>
                        </a:rPr>
                        <a:t>毛留喜</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2006</a:t>
                      </a:r>
                      <a:r>
                        <a:rPr lang="zh-CN" altLang="en-US" sz="1600" b="0" dirty="0" smtClean="0">
                          <a:effectLst/>
                          <a:latin typeface="宋体" panose="02010600030101010101" pitchFamily="2" charset="-122"/>
                          <a:ea typeface="宋体" panose="02010600030101010101" pitchFamily="2" charset="-122"/>
                        </a:rPr>
                        <a:t>）</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陆地碳循环模型可以简单分为</a:t>
                      </a:r>
                      <a:r>
                        <a:rPr lang="zh-CN" altLang="en-US" sz="1600" b="0" dirty="0" smtClean="0">
                          <a:solidFill>
                            <a:srgbClr val="FF0000"/>
                          </a:solidFill>
                          <a:effectLst/>
                          <a:latin typeface="宋体" panose="02010600030101010101" pitchFamily="2" charset="-122"/>
                          <a:ea typeface="宋体" panose="02010600030101010101" pitchFamily="2" charset="-122"/>
                        </a:rPr>
                        <a:t>统计模型、生态过程模型、遥感与过程耦合模型</a:t>
                      </a:r>
                      <a:endParaRPr lang="zh-CN" sz="1600" b="0" dirty="0">
                        <a:solidFill>
                          <a:srgbClr val="FF0000"/>
                        </a:solidFill>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36730307"/>
                  </a:ext>
                </a:extLst>
              </a:tr>
              <a:tr h="504056">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IPCC</a:t>
                      </a: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2014</a:t>
                      </a:r>
                      <a:r>
                        <a:rPr lang="zh-CN" altLang="en-US" sz="1600" b="0" dirty="0" smtClean="0">
                          <a:effectLst/>
                          <a:latin typeface="宋体" panose="02010600030101010101" pitchFamily="2" charset="-122"/>
                          <a:ea typeface="宋体" panose="02010600030101010101" pitchFamily="2" charset="-122"/>
                        </a:rPr>
                        <a:t>）</a:t>
                      </a: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en-US" altLang="zh-CN" sz="1600" b="0" dirty="0" smtClean="0">
                          <a:effectLst/>
                          <a:latin typeface="宋体" panose="02010600030101010101" pitchFamily="2" charset="-122"/>
                          <a:ea typeface="宋体" panose="02010600030101010101" pitchFamily="2" charset="-122"/>
                        </a:rPr>
                        <a:t>IPCC</a:t>
                      </a:r>
                      <a:r>
                        <a:rPr lang="zh-CN" altLang="en-US" sz="1600" b="0" dirty="0" smtClean="0">
                          <a:effectLst/>
                          <a:latin typeface="宋体" panose="02010600030101010101" pitchFamily="2" charset="-122"/>
                          <a:ea typeface="宋体" panose="02010600030101010101" pitchFamily="2" charset="-122"/>
                        </a:rPr>
                        <a:t>将生态过程模型</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577865357"/>
                  </a:ext>
                </a:extLst>
              </a:tr>
              <a:tr h="504056">
                <a:tc>
                  <a:txBody>
                    <a:bodyPr/>
                    <a:lstStyle/>
                    <a:p>
                      <a:pPr algn="ctr">
                        <a:spcAft>
                          <a:spcPts val="0"/>
                        </a:spcAft>
                      </a:pPr>
                      <a:r>
                        <a:rPr lang="zh-CN" altLang="en-US" sz="1600" b="0" dirty="0" smtClean="0">
                          <a:effectLst/>
                          <a:latin typeface="宋体" panose="02010600030101010101" pitchFamily="2" charset="-122"/>
                          <a:ea typeface="宋体" panose="02010600030101010101" pitchFamily="2" charset="-122"/>
                        </a:rPr>
                        <a:t>王萍</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2009</a:t>
                      </a:r>
                      <a:r>
                        <a:rPr lang="zh-CN" altLang="en-US" sz="1600" b="0" dirty="0" smtClean="0">
                          <a:effectLst/>
                          <a:latin typeface="宋体" panose="02010600030101010101" pitchFamily="2" charset="-122"/>
                          <a:ea typeface="宋体" panose="02010600030101010101" pitchFamily="2" charset="-122"/>
                        </a:rPr>
                        <a:t>）</a:t>
                      </a: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以模型的适用尺度为判断标准，将</a:t>
                      </a:r>
                      <a:r>
                        <a:rPr lang="zh-CN" altLang="en-US" sz="1600" b="0" dirty="0" smtClean="0">
                          <a:solidFill>
                            <a:srgbClr val="FF0000"/>
                          </a:solidFill>
                          <a:effectLst/>
                          <a:latin typeface="宋体" panose="02010600030101010101" pitchFamily="2" charset="-122"/>
                          <a:ea typeface="宋体" panose="02010600030101010101" pitchFamily="2" charset="-122"/>
                        </a:rPr>
                        <a:t>森林碳循环模型</a:t>
                      </a:r>
                      <a:r>
                        <a:rPr lang="zh-CN" altLang="en-US" sz="1600" b="0" dirty="0" smtClean="0">
                          <a:effectLst/>
                          <a:latin typeface="宋体" panose="02010600030101010101" pitchFamily="2" charset="-122"/>
                          <a:ea typeface="宋体" panose="02010600030101010101" pitchFamily="2" charset="-122"/>
                        </a:rPr>
                        <a:t>归纳为斑块尺度和区域尺度两类，并评述了各类型的代表性模型及其特点。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655219194"/>
                  </a:ext>
                </a:extLst>
              </a:tr>
              <a:tr h="504056">
                <a:tc>
                  <a:txBody>
                    <a:bodyPr/>
                    <a:lstStyle/>
                    <a:p>
                      <a:pPr algn="ctr">
                        <a:spcAft>
                          <a:spcPts val="0"/>
                        </a:spcAft>
                      </a:pPr>
                      <a:r>
                        <a:rPr lang="zh-CN" altLang="en-US" sz="1600" b="0" dirty="0" smtClean="0">
                          <a:effectLst/>
                          <a:latin typeface="宋体" panose="02010600030101010101" pitchFamily="2" charset="-122"/>
                          <a:ea typeface="宋体" panose="02010600030101010101" pitchFamily="2" charset="-122"/>
                        </a:rPr>
                        <a:t>王绍刚</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2008</a:t>
                      </a:r>
                      <a:r>
                        <a:rPr lang="zh-CN" altLang="en-US" sz="1600" b="0" dirty="0" smtClean="0">
                          <a:effectLst/>
                          <a:latin typeface="宋体" panose="02010600030101010101" pitchFamily="2" charset="-122"/>
                          <a:ea typeface="宋体" panose="02010600030101010101" pitchFamily="2" charset="-122"/>
                        </a:rPr>
                        <a:t>）</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综述了</a:t>
                      </a:r>
                      <a:r>
                        <a:rPr lang="zh-CN" altLang="en-US" sz="1600" b="0" dirty="0" smtClean="0">
                          <a:solidFill>
                            <a:srgbClr val="FF0000"/>
                          </a:solidFill>
                          <a:effectLst/>
                          <a:latin typeface="宋体" panose="02010600030101010101" pitchFamily="2" charset="-122"/>
                          <a:ea typeface="宋体" panose="02010600030101010101" pitchFamily="2" charset="-122"/>
                        </a:rPr>
                        <a:t>森林生态系统碳循环模型</a:t>
                      </a:r>
                      <a:r>
                        <a:rPr lang="zh-CN" altLang="en-US" sz="1600" b="0" dirty="0" smtClean="0">
                          <a:effectLst/>
                          <a:latin typeface="宋体" panose="02010600030101010101" pitchFamily="2" charset="-122"/>
                          <a:ea typeface="宋体" panose="02010600030101010101" pitchFamily="2" charset="-122"/>
                        </a:rPr>
                        <a:t>的分类体系和模型特征。</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504056">
                <a:tc>
                  <a:txBody>
                    <a:bodyPr/>
                    <a:lstStyle/>
                    <a:p>
                      <a:pPr algn="ctr">
                        <a:spcAft>
                          <a:spcPts val="0"/>
                        </a:spcAft>
                      </a:pPr>
                      <a:r>
                        <a:rPr lang="zh-CN" altLang="en-US" sz="1600" b="0" dirty="0" smtClean="0">
                          <a:effectLst/>
                          <a:latin typeface="宋体" panose="02010600030101010101" pitchFamily="2" charset="-122"/>
                          <a:ea typeface="宋体" panose="02010600030101010101" pitchFamily="2" charset="-122"/>
                        </a:rPr>
                        <a:t>毛留喜</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2006</a:t>
                      </a:r>
                      <a:r>
                        <a:rPr lang="zh-CN" altLang="en-US" sz="1600" b="0" dirty="0" smtClean="0">
                          <a:effectLst/>
                          <a:latin typeface="宋体" panose="02010600030101010101" pitchFamily="2" charset="-122"/>
                          <a:ea typeface="宋体" panose="02010600030101010101" pitchFamily="2" charset="-122"/>
                        </a:rPr>
                        <a:t>）</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介绍了</a:t>
                      </a:r>
                      <a:r>
                        <a:rPr lang="zh-CN" altLang="en-US" sz="1600" b="0" dirty="0" smtClean="0">
                          <a:solidFill>
                            <a:srgbClr val="FF0000"/>
                          </a:solidFill>
                          <a:effectLst/>
                          <a:latin typeface="宋体" panose="02010600030101010101" pitchFamily="2" charset="-122"/>
                          <a:ea typeface="宋体" panose="02010600030101010101" pitchFamily="2" charset="-122"/>
                        </a:rPr>
                        <a:t>陆地生态系统碳循环模型</a:t>
                      </a:r>
                      <a:r>
                        <a:rPr lang="zh-CN" altLang="en-US" sz="1600" b="0" dirty="0" smtClean="0">
                          <a:effectLst/>
                          <a:latin typeface="宋体" panose="02010600030101010101" pitchFamily="2" charset="-122"/>
                          <a:ea typeface="宋体" panose="02010600030101010101" pitchFamily="2" charset="-122"/>
                        </a:rPr>
                        <a:t>的基本结构，碳循环过程中涉及到的两个基本模型以及目前的陆地生态系统碳循环模型的两大类型。</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601716866"/>
                  </a:ext>
                </a:extLst>
              </a:tr>
            </a:tbl>
          </a:graphicData>
        </a:graphic>
      </p:graphicFrame>
      <p:sp>
        <p:nvSpPr>
          <p:cNvPr id="3" name="灯片编号占位符 2"/>
          <p:cNvSpPr>
            <a:spLocks noGrp="1"/>
          </p:cNvSpPr>
          <p:nvPr>
            <p:ph type="sldNum" sz="quarter" idx="11"/>
          </p:nvPr>
        </p:nvSpPr>
        <p:spPr/>
        <p:txBody>
          <a:bodyPr/>
          <a:lstStyle/>
          <a:p>
            <a:fld id="{57EA92A5-C027-4AA6-B826-350AEA676BBC}" type="slidenum">
              <a:rPr lang="zh-CN" altLang="en-US" smtClean="0"/>
              <a:pPr/>
              <a:t>7</a:t>
            </a:fld>
            <a:endParaRPr lang="zh-CN" altLang="en-US"/>
          </a:p>
        </p:txBody>
      </p:sp>
    </p:spTree>
    <p:extLst>
      <p:ext uri="{BB962C8B-B14F-4D97-AF65-F5344CB8AC3E}">
        <p14:creationId xmlns:p14="http://schemas.microsoft.com/office/powerpoint/2010/main" val="1864903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417984"/>
          </a:xfrm>
        </p:spPr>
        <p:txBody>
          <a:bodyPr/>
          <a:lstStyle/>
          <a:p>
            <a:pPr marL="0" indent="0">
              <a:buNone/>
            </a:pPr>
            <a:r>
              <a:rPr lang="en-US" altLang="zh-CN" sz="2000" dirty="0" smtClean="0">
                <a:latin typeface="宋体" panose="02010600030101010101" pitchFamily="2" charset="-122"/>
                <a:ea typeface="宋体" panose="02010600030101010101" pitchFamily="2" charset="-122"/>
              </a:rPr>
              <a:t>2.2 </a:t>
            </a:r>
            <a:r>
              <a:rPr lang="zh-CN" altLang="en-US" sz="2000" dirty="0" smtClean="0">
                <a:latin typeface="宋体" panose="02010600030101010101" pitchFamily="2" charset="-122"/>
                <a:ea typeface="宋体" panose="02010600030101010101" pitchFamily="2" charset="-122"/>
              </a:rPr>
              <a:t>陆地碳循环模型对比计划</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1"/>
          </p:nvPr>
        </p:nvSpPr>
        <p:spPr/>
        <p:txBody>
          <a:bodyPr/>
          <a:lstStyle/>
          <a:p>
            <a:fld id="{57EA92A5-C027-4AA6-B826-350AEA676BBC}" type="slidenum">
              <a:rPr lang="zh-CN" altLang="en-US" smtClean="0"/>
              <a:pPr/>
              <a:t>8</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278947828"/>
              </p:ext>
            </p:extLst>
          </p:nvPr>
        </p:nvGraphicFramePr>
        <p:xfrm>
          <a:off x="342256" y="1557339"/>
          <a:ext cx="7830144" cy="5330322"/>
        </p:xfrm>
        <a:graphic>
          <a:graphicData uri="http://schemas.openxmlformats.org/drawingml/2006/table">
            <a:tbl>
              <a:tblPr firstRow="1" firstCol="1" bandRow="1">
                <a:tableStyleId>{16D9F66E-5EB9-4882-86FB-DCBF35E3C3E4}</a:tableStyleId>
              </a:tblPr>
              <a:tblGrid>
                <a:gridCol w="1853480">
                  <a:extLst>
                    <a:ext uri="{9D8B030D-6E8A-4147-A177-3AD203B41FA5}">
                      <a16:colId xmlns:a16="http://schemas.microsoft.com/office/drawing/2014/main" val="1452448154"/>
                    </a:ext>
                  </a:extLst>
                </a:gridCol>
                <a:gridCol w="720080">
                  <a:extLst>
                    <a:ext uri="{9D8B030D-6E8A-4147-A177-3AD203B41FA5}">
                      <a16:colId xmlns:a16="http://schemas.microsoft.com/office/drawing/2014/main" val="2356664300"/>
                    </a:ext>
                  </a:extLst>
                </a:gridCol>
                <a:gridCol w="648072">
                  <a:extLst>
                    <a:ext uri="{9D8B030D-6E8A-4147-A177-3AD203B41FA5}">
                      <a16:colId xmlns:a16="http://schemas.microsoft.com/office/drawing/2014/main" val="745731916"/>
                    </a:ext>
                  </a:extLst>
                </a:gridCol>
                <a:gridCol w="4608512">
                  <a:extLst>
                    <a:ext uri="{9D8B030D-6E8A-4147-A177-3AD203B41FA5}">
                      <a16:colId xmlns:a16="http://schemas.microsoft.com/office/drawing/2014/main" val="3259574021"/>
                    </a:ext>
                  </a:extLst>
                </a:gridCol>
              </a:tblGrid>
              <a:tr h="668177">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研究者</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对比计划</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模型数量</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7018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Kathy</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(1999a, 1999b, 1999c)</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EMDI</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12</a:t>
                      </a:r>
                    </a:p>
                  </a:txBody>
                  <a:tcPr marL="93625" marR="93625" marT="0" marB="0" anchor="ctr"/>
                </a:tc>
                <a:tc>
                  <a:txBody>
                    <a:bodyPr/>
                    <a:lstStyle/>
                    <a:p>
                      <a:pPr mar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9115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De </a:t>
                      </a:r>
                      <a:r>
                        <a:rPr lang="en-US" altLang="zh-CN" sz="1600" b="0" dirty="0" err="1" smtClean="0">
                          <a:effectLst/>
                          <a:latin typeface="宋体" panose="02010600030101010101" pitchFamily="2" charset="-122"/>
                          <a:ea typeface="宋体" panose="02010600030101010101" pitchFamily="2" charset="-122"/>
                        </a:rPr>
                        <a:t>Gonçalves</a:t>
                      </a:r>
                      <a:endParaRPr lang="en-US" altLang="zh-CN" sz="1600" b="0" dirty="0" smtClean="0">
                        <a:effectLst/>
                        <a:latin typeface="宋体" panose="02010600030101010101" pitchFamily="2" charset="-122"/>
                        <a:ea typeface="宋体" panose="02010600030101010101" pitchFamily="2"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(2013)</a:t>
                      </a:r>
                      <a:endParaRPr lang="zh-CN"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LBA-DMIP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23</a:t>
                      </a: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r h="7285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err="1" smtClean="0">
                          <a:effectLst/>
                          <a:latin typeface="宋体" panose="02010600030101010101" pitchFamily="2" charset="-122"/>
                          <a:ea typeface="宋体" panose="02010600030101010101" pitchFamily="2" charset="-122"/>
                        </a:rPr>
                        <a:t>Bondeau</a:t>
                      </a:r>
                      <a:r>
                        <a:rPr lang="en-US" altLang="zh-CN" sz="16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(1999)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GAIM</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17</a:t>
                      </a: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01137924"/>
                  </a:ext>
                </a:extLst>
              </a:tr>
              <a:tr h="5810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Jones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(2016)</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a:t>
                      </a:r>
                      <a:r>
                        <a:rPr lang="en-US" altLang="zh-CN" sz="1600" b="0" baseline="30000" dirty="0" smtClean="0">
                          <a:effectLst/>
                          <a:latin typeface="宋体" panose="02010600030101010101" pitchFamily="2" charset="-122"/>
                          <a:ea typeface="宋体" panose="02010600030101010101" pitchFamily="2" charset="-122"/>
                        </a:rPr>
                        <a:t>4</a:t>
                      </a:r>
                      <a:r>
                        <a:rPr lang="en-US" altLang="zh-CN" sz="1600" b="0" dirty="0" smtClean="0">
                          <a:effectLst/>
                          <a:latin typeface="宋体" panose="02010600030101010101" pitchFamily="2" charset="-122"/>
                          <a:ea typeface="宋体" panose="02010600030101010101" pitchFamily="2" charset="-122"/>
                        </a:rPr>
                        <a:t>MIP</a:t>
                      </a:r>
                    </a:p>
                  </a:txBody>
                  <a:tcPr marL="93625" marR="93625" marT="0" marB="0" anchor="ctr"/>
                </a:tc>
                <a:tc>
                  <a:txBody>
                    <a:bodyPr/>
                    <a:lstStyle/>
                    <a:p>
                      <a:pPr algn="ctr">
                        <a:spcAft>
                          <a:spcPts val="0"/>
                        </a:spcAft>
                      </a:pP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577104258"/>
                  </a:ext>
                </a:extLst>
              </a:tr>
              <a:tr h="6197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err="1" smtClean="0">
                          <a:effectLst/>
                          <a:latin typeface="宋体" panose="02010600030101010101" pitchFamily="2" charset="-122"/>
                          <a:ea typeface="宋体" panose="02010600030101010101" pitchFamily="2" charset="-122"/>
                        </a:rPr>
                        <a:t>Heimann</a:t>
                      </a:r>
                      <a:r>
                        <a:rPr lang="en-US" altLang="zh-CN" sz="16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(2001)</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CCMLP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4</a:t>
                      </a: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073054244"/>
                  </a:ext>
                </a:extLst>
              </a:tr>
              <a:tr h="10896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Hoffman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C-LAMP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3</a:t>
                      </a:r>
                    </a:p>
                  </a:txBody>
                  <a:tcPr marL="93625" marR="93625" marT="0" marB="0" anchor="ctr"/>
                </a:tc>
                <a:tc>
                  <a:txBody>
                    <a:bodyPr/>
                    <a:lstStyle/>
                    <a:p>
                      <a:pPr marL="0" lvl="0" indent="0" algn="l">
                        <a:spcAft>
                          <a:spcPts val="0"/>
                        </a:spcAft>
                        <a:buFont typeface="+mj-lt"/>
                        <a:buNone/>
                      </a:pP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658860772"/>
                  </a:ext>
                </a:extLst>
              </a:tr>
            </a:tbl>
          </a:graphicData>
        </a:graphic>
      </p:graphicFrame>
    </p:spTree>
    <p:extLst>
      <p:ext uri="{BB962C8B-B14F-4D97-AF65-F5344CB8AC3E}">
        <p14:creationId xmlns:p14="http://schemas.microsoft.com/office/powerpoint/2010/main" val="3921412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2.3 </a:t>
            </a:r>
            <a:r>
              <a:rPr lang="zh-CN" altLang="en-US" sz="2000" dirty="0" smtClean="0">
                <a:latin typeface="宋体" panose="02010600030101010101" pitchFamily="2" charset="-122"/>
                <a:ea typeface="宋体" panose="02010600030101010101" pitchFamily="2" charset="-122"/>
              </a:rPr>
              <a:t>陆地碳循环模型对比工具</a:t>
            </a:r>
            <a:endParaRPr lang="en-US" altLang="zh-CN" sz="2000" dirty="0">
              <a:solidFill>
                <a:srgbClr val="FF0000"/>
              </a:solidFill>
              <a:latin typeface="宋体" panose="02010600030101010101" pitchFamily="2" charset="-122"/>
              <a:ea typeface="宋体" panose="0201060003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267621742"/>
              </p:ext>
            </p:extLst>
          </p:nvPr>
        </p:nvGraphicFramePr>
        <p:xfrm>
          <a:off x="323528" y="1556792"/>
          <a:ext cx="7848872" cy="3598937"/>
        </p:xfrm>
        <a:graphic>
          <a:graphicData uri="http://schemas.openxmlformats.org/drawingml/2006/table">
            <a:tbl>
              <a:tblPr firstRow="1" firstCol="1" bandRow="1">
                <a:tableStyleId>{16D9F66E-5EB9-4882-86FB-DCBF35E3C3E4}</a:tableStyleId>
              </a:tblPr>
              <a:tblGrid>
                <a:gridCol w="1512336">
                  <a:extLst>
                    <a:ext uri="{9D8B030D-6E8A-4147-A177-3AD203B41FA5}">
                      <a16:colId xmlns:a16="http://schemas.microsoft.com/office/drawing/2014/main" val="2356664300"/>
                    </a:ext>
                  </a:extLst>
                </a:gridCol>
                <a:gridCol w="935936">
                  <a:extLst>
                    <a:ext uri="{9D8B030D-6E8A-4147-A177-3AD203B41FA5}">
                      <a16:colId xmlns:a16="http://schemas.microsoft.com/office/drawing/2014/main" val="2878225276"/>
                    </a:ext>
                  </a:extLst>
                </a:gridCol>
                <a:gridCol w="5400600">
                  <a:extLst>
                    <a:ext uri="{9D8B030D-6E8A-4147-A177-3AD203B41FA5}">
                      <a16:colId xmlns:a16="http://schemas.microsoft.com/office/drawing/2014/main" val="3259574021"/>
                    </a:ext>
                  </a:extLst>
                </a:gridCol>
              </a:tblGrid>
              <a:tr h="859682">
                <a:tc>
                  <a:txBody>
                    <a:bodyPr/>
                    <a:lstStyle/>
                    <a:p>
                      <a:pPr algn="ctr">
                        <a:spcAft>
                          <a:spcPts val="0"/>
                        </a:spcAft>
                      </a:pPr>
                      <a:r>
                        <a:rPr lang="zh-CN" altLang="en-US" sz="1600" dirty="0" smtClean="0">
                          <a:effectLst/>
                          <a:latin typeface="宋体" panose="02010600030101010101" pitchFamily="2" charset="-122"/>
                          <a:ea typeface="宋体" panose="02010600030101010101" pitchFamily="2" charset="-122"/>
                        </a:rPr>
                        <a:t>研究者</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机构</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804614">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Hoffman</a:t>
                      </a:r>
                    </a:p>
                    <a:p>
                      <a:pPr algn="ctr">
                        <a:spcAft>
                          <a:spcPts val="0"/>
                        </a:spcAft>
                      </a:pPr>
                      <a:r>
                        <a:rPr lang="en-US" altLang="zh-CN" sz="1600" b="0" dirty="0" smtClean="0">
                          <a:effectLst/>
                          <a:latin typeface="宋体" panose="02010600030101010101" pitchFamily="2" charset="-122"/>
                          <a:ea typeface="宋体" panose="02010600030101010101" pitchFamily="2" charset="-122"/>
                        </a:rPr>
                        <a:t>(2007, 2008)</a:t>
                      </a:r>
                    </a:p>
                    <a:p>
                      <a:pPr algn="ctr">
                        <a:spcAft>
                          <a:spcPts val="0"/>
                        </a:spcAft>
                      </a:pP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en-US" altLang="zh-CN" sz="1600" b="0" dirty="0" err="1" smtClean="0">
                          <a:effectLst/>
                          <a:latin typeface="宋体" panose="02010600030101010101" pitchFamily="2" charset="-122"/>
                          <a:ea typeface="宋体" panose="02010600030101010101" pitchFamily="2" charset="-122"/>
                        </a:rPr>
                        <a:t>Randerson</a:t>
                      </a:r>
                      <a:endParaRPr lang="en-US" altLang="zh-CN" sz="1600" b="0" dirty="0" smtClean="0">
                        <a:effectLst/>
                        <a:latin typeface="宋体" panose="02010600030101010101" pitchFamily="2" charset="-122"/>
                        <a:ea typeface="宋体" panose="02010600030101010101" pitchFamily="2" charset="-122"/>
                      </a:endParaRPr>
                    </a:p>
                    <a:p>
                      <a:pPr algn="ctr">
                        <a:spcAft>
                          <a:spcPts val="0"/>
                        </a:spcAft>
                      </a:pPr>
                      <a:r>
                        <a:rPr lang="en-US" altLang="zh-CN" sz="1600" b="0" dirty="0" smtClean="0">
                          <a:effectLst/>
                          <a:latin typeface="宋体" panose="02010600030101010101" pitchFamily="2" charset="-122"/>
                          <a:ea typeface="宋体" panose="02010600030101010101" pitchFamily="2" charset="-122"/>
                        </a:rPr>
                        <a:t>(2009)</a:t>
                      </a: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ILAMB</a:t>
                      </a: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国际土地模型基准开发了一套模型评价分析工具，并将其发布为开源的</a:t>
                      </a:r>
                      <a:r>
                        <a:rPr lang="en-US" altLang="zh-CN" sz="1600" b="0" dirty="0" smtClean="0">
                          <a:effectLst/>
                          <a:latin typeface="宋体" panose="02010600030101010101" pitchFamily="2" charset="-122"/>
                          <a:ea typeface="宋体" panose="02010600030101010101" pitchFamily="2" charset="-122"/>
                        </a:rPr>
                        <a:t>python</a:t>
                      </a:r>
                      <a:r>
                        <a:rPr lang="zh-CN" altLang="en-US" sz="1600" b="0" dirty="0" smtClean="0">
                          <a:effectLst/>
                          <a:latin typeface="宋体" panose="02010600030101010101" pitchFamily="2" charset="-122"/>
                          <a:ea typeface="宋体" panose="02010600030101010101" pitchFamily="2" charset="-122"/>
                        </a:rPr>
                        <a:t>软件包。</a:t>
                      </a:r>
                      <a:r>
                        <a:rPr lang="en-US" altLang="zh-CN" sz="1600" b="0" dirty="0" smtClean="0">
                          <a:effectLst/>
                          <a:latin typeface="宋体" panose="02010600030101010101" pitchFamily="2" charset="-122"/>
                          <a:ea typeface="宋体" panose="02010600030101010101" pitchFamily="2" charset="-122"/>
                        </a:rPr>
                        <a:t>ILAMB</a:t>
                      </a:r>
                      <a:r>
                        <a:rPr lang="zh-CN" altLang="en-US" sz="1600" b="0" dirty="0" smtClean="0">
                          <a:effectLst/>
                          <a:latin typeface="宋体" panose="02010600030101010101" pitchFamily="2" charset="-122"/>
                          <a:ea typeface="宋体" panose="02010600030101010101" pitchFamily="2" charset="-122"/>
                        </a:rPr>
                        <a:t>对陆地碳循环模型的模拟结果进行</a:t>
                      </a:r>
                      <a:r>
                        <a:rPr lang="zh-CN" altLang="en-US" sz="1600" b="0" dirty="0" smtClean="0">
                          <a:solidFill>
                            <a:srgbClr val="FF0000"/>
                          </a:solidFill>
                          <a:effectLst/>
                          <a:latin typeface="宋体" panose="02010600030101010101" pitchFamily="2" charset="-122"/>
                          <a:ea typeface="宋体" panose="02010600030101010101" pitchFamily="2" charset="-122"/>
                        </a:rPr>
                        <a:t>统计学分析和可视化制图</a:t>
                      </a:r>
                      <a:r>
                        <a:rPr lang="zh-CN" altLang="en-US" sz="1600" b="0" dirty="0" smtClean="0">
                          <a:effectLst/>
                          <a:latin typeface="宋体" panose="02010600030101010101" pitchFamily="2" charset="-122"/>
                          <a:ea typeface="宋体" panose="02010600030101010101" pitchFamily="2" charset="-122"/>
                        </a:rPr>
                        <a:t>。统计学指标包括时间和空间上的均值、误差、均方根误差、年际变率、相关性分析等，可视化图表包括泰勒图、折线图、专题地图等。</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934641">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Kim</a:t>
                      </a:r>
                    </a:p>
                    <a:p>
                      <a:pPr algn="ctr">
                        <a:spcAft>
                          <a:spcPts val="0"/>
                        </a:spcAft>
                      </a:pPr>
                      <a:r>
                        <a:rPr lang="en-US" altLang="zh-CN" sz="1600" b="0" dirty="0" smtClean="0">
                          <a:effectLst/>
                          <a:latin typeface="宋体" panose="02010600030101010101" pitchFamily="2" charset="-122"/>
                          <a:ea typeface="宋体" panose="02010600030101010101" pitchFamily="2" charset="-122"/>
                        </a:rPr>
                        <a:t>(2013, 2014)</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RCMES</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区域气候评估系统开发了一系列模型对比软件资源，并将其发布为开源的</a:t>
                      </a:r>
                      <a:r>
                        <a:rPr lang="en-US" altLang="zh-CN" sz="1600" b="0" dirty="0" err="1" smtClean="0">
                          <a:effectLst/>
                          <a:latin typeface="宋体" panose="02010600030101010101" pitchFamily="2" charset="-122"/>
                          <a:ea typeface="宋体" panose="02010600030101010101" pitchFamily="2" charset="-122"/>
                        </a:rPr>
                        <a:t>conda</a:t>
                      </a:r>
                      <a:r>
                        <a:rPr lang="zh-CN" altLang="en-US" sz="1600" b="0" dirty="0" smtClean="0">
                          <a:effectLst/>
                          <a:latin typeface="宋体" panose="02010600030101010101" pitchFamily="2" charset="-122"/>
                          <a:ea typeface="宋体" panose="02010600030101010101" pitchFamily="2" charset="-122"/>
                        </a:rPr>
                        <a:t>软件包，同时还提供虚拟机软件镜像环境，进一步降低了模型对比分析的难度。</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bl>
          </a:graphicData>
        </a:graphic>
      </p:graphicFrame>
      <p:sp>
        <p:nvSpPr>
          <p:cNvPr id="3" name="灯片编号占位符 2"/>
          <p:cNvSpPr>
            <a:spLocks noGrp="1"/>
          </p:cNvSpPr>
          <p:nvPr>
            <p:ph type="sldNum" sz="quarter" idx="11"/>
          </p:nvPr>
        </p:nvSpPr>
        <p:spPr/>
        <p:txBody>
          <a:bodyPr/>
          <a:lstStyle/>
          <a:p>
            <a:fld id="{57EA92A5-C027-4AA6-B826-350AEA676BBC}" type="slidenum">
              <a:rPr lang="zh-CN" altLang="en-US" smtClean="0"/>
              <a:pPr/>
              <a:t>9</a:t>
            </a:fld>
            <a:endParaRPr lang="zh-CN" altLang="en-US"/>
          </a:p>
        </p:txBody>
      </p:sp>
    </p:spTree>
    <p:extLst>
      <p:ext uri="{BB962C8B-B14F-4D97-AF65-F5344CB8AC3E}">
        <p14:creationId xmlns:p14="http://schemas.microsoft.com/office/powerpoint/2010/main" val="406383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Office 主题">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Office 主题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11016</TotalTime>
  <Words>2634</Words>
  <Application>Microsoft Office PowerPoint</Application>
  <PresentationFormat>全屏显示(4:3)</PresentationFormat>
  <Paragraphs>504</Paragraphs>
  <Slides>48</Slides>
  <Notes>43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9" baseType="lpstr">
      <vt:lpstr>黑体</vt:lpstr>
      <vt:lpstr>宋体</vt:lpstr>
      <vt:lpstr>微软雅黑</vt:lpstr>
      <vt:lpstr>Arial</vt:lpstr>
      <vt:lpstr>Broadway</vt:lpstr>
      <vt:lpstr>Calibri</vt:lpstr>
      <vt:lpstr>Times New Roman</vt:lpstr>
      <vt:lpstr>Verdana</vt:lpstr>
      <vt:lpstr>Wingdings</vt:lpstr>
      <vt:lpstr>主题1</vt:lpstr>
      <vt:lpstr>Aurora Equation</vt:lpstr>
      <vt:lpstr>PowerPoint 演示文稿</vt:lpstr>
      <vt:lpstr>目录</vt:lpstr>
      <vt:lpstr>1 研究背景和研究意义</vt:lpstr>
      <vt:lpstr>1 研究背景和研究意义</vt:lpstr>
      <vt:lpstr>1 研究背景和研究意义</vt:lpstr>
      <vt:lpstr>目录</vt:lpstr>
      <vt:lpstr>2 国内外研究现状</vt:lpstr>
      <vt:lpstr>2 国内外研究现状</vt:lpstr>
      <vt:lpstr>2 国内外研究现状</vt:lpstr>
      <vt:lpstr>2 国内外研究现状</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XGE</dc:creator>
  <cp:lastModifiedBy>shen chaoran</cp:lastModifiedBy>
  <cp:revision>865</cp:revision>
  <dcterms:created xsi:type="dcterms:W3CDTF">2015-01-29T11:37:37Z</dcterms:created>
  <dcterms:modified xsi:type="dcterms:W3CDTF">2019-05-17T14:32:02Z</dcterms:modified>
</cp:coreProperties>
</file>